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14" r:id="rId3"/>
    <p:sldMasterId id="2147483726" r:id="rId4"/>
    <p:sldMasterId id="2147483740" r:id="rId5"/>
  </p:sldMasterIdLst>
  <p:notesMasterIdLst>
    <p:notesMasterId r:id="rId55"/>
  </p:notesMasterIdLst>
  <p:handoutMasterIdLst>
    <p:handoutMasterId r:id="rId56"/>
  </p:handoutMasterIdLst>
  <p:sldIdLst>
    <p:sldId id="611" r:id="rId6"/>
    <p:sldId id="612" r:id="rId7"/>
    <p:sldId id="584" r:id="rId8"/>
    <p:sldId id="601" r:id="rId9"/>
    <p:sldId id="600" r:id="rId10"/>
    <p:sldId id="602" r:id="rId11"/>
    <p:sldId id="605" r:id="rId12"/>
    <p:sldId id="593" r:id="rId13"/>
    <p:sldId id="594" r:id="rId14"/>
    <p:sldId id="595" r:id="rId15"/>
    <p:sldId id="596" r:id="rId16"/>
    <p:sldId id="597" r:id="rId17"/>
    <p:sldId id="598" r:id="rId18"/>
    <p:sldId id="656" r:id="rId19"/>
    <p:sldId id="606" r:id="rId20"/>
    <p:sldId id="599" r:id="rId21"/>
    <p:sldId id="465" r:id="rId22"/>
    <p:sldId id="446" r:id="rId23"/>
    <p:sldId id="452" r:id="rId24"/>
    <p:sldId id="453" r:id="rId25"/>
    <p:sldId id="459" r:id="rId26"/>
    <p:sldId id="451" r:id="rId27"/>
    <p:sldId id="568" r:id="rId28"/>
    <p:sldId id="569" r:id="rId29"/>
    <p:sldId id="570" r:id="rId30"/>
    <p:sldId id="571" r:id="rId31"/>
    <p:sldId id="572" r:id="rId32"/>
    <p:sldId id="573" r:id="rId33"/>
    <p:sldId id="480" r:id="rId34"/>
    <p:sldId id="481" r:id="rId35"/>
    <p:sldId id="482" r:id="rId36"/>
    <p:sldId id="483" r:id="rId37"/>
    <p:sldId id="484" r:id="rId38"/>
    <p:sldId id="485" r:id="rId39"/>
    <p:sldId id="486" r:id="rId40"/>
    <p:sldId id="487" r:id="rId41"/>
    <p:sldId id="488" r:id="rId42"/>
    <p:sldId id="489" r:id="rId43"/>
    <p:sldId id="490" r:id="rId44"/>
    <p:sldId id="491" r:id="rId45"/>
    <p:sldId id="492" r:id="rId46"/>
    <p:sldId id="574" r:id="rId47"/>
    <p:sldId id="510" r:id="rId48"/>
    <p:sldId id="511" r:id="rId49"/>
    <p:sldId id="576" r:id="rId50"/>
    <p:sldId id="577" r:id="rId51"/>
    <p:sldId id="514" r:id="rId52"/>
    <p:sldId id="515" r:id="rId53"/>
    <p:sldId id="580" r:id="rId54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4"/>
    <a:srgbClr val="A730AF"/>
    <a:srgbClr val="FFFFFF"/>
    <a:srgbClr val="D16309"/>
    <a:srgbClr val="305480"/>
    <a:srgbClr val="376092"/>
    <a:srgbClr val="A14D07"/>
    <a:srgbClr val="DB6BDB"/>
    <a:srgbClr val="F1D52F"/>
    <a:srgbClr val="C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>
      <p:cViewPr varScale="1">
        <p:scale>
          <a:sx n="98" d="100"/>
          <a:sy n="98" d="100"/>
        </p:scale>
        <p:origin x="693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197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A831EFC-1085-4BBD-8CF0-253AD77DA1C9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8B6C5C-F4CB-417D-8EEA-5F91570B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73815B1-37A2-4EA6-81FE-624E3679883E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BF0FBAB-A2A5-47A5-9F5E-E48D6134A149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6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1195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1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5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54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5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35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73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25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4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37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82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B7A63CC-A9DF-4F96-A962-1223C90F4700}" type="slidenum">
              <a:rPr lang="en-US" altLang="zh-CN" sz="1300">
                <a:latin typeface="Times New Roman" panose="02020603050405020304" pitchFamily="18" charset="0"/>
              </a:rPr>
              <a:pPr eaLnBrk="1" hangingPunct="1"/>
              <a:t>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3700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8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3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01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5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6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87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69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85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33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7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712B64C6-654C-4EE6-B11D-7C98BBDA5503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8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37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5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0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988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32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84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672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7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C7DC1040-7BEE-443E-825A-9710F0359C96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9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1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3D4435D7-721D-482E-BFCB-15CB7672C7A7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2A8572BC-00E0-42A6-94CF-71B1CDD1B334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28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B1E4402D-DC39-4D26-A88C-D4E3BCDEAF78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0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781AD585-50A5-4F18-8634-3124BCA83E84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6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7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8" y="5429264"/>
            <a:ext cx="507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Data Mining Lab, 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Big Data Research Center, UESTC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junming.shao@email.com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193528" cy="1105262"/>
            <a:chOff x="4929190" y="1428736"/>
            <a:chExt cx="3240009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5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3212" y="1925679"/>
              <a:ext cx="2825987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43215" y="3052404"/>
              <a:ext cx="2586371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</a:rPr>
                <a:t>LESS IS MORE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80400" cy="6858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</p:spPr>
        <p:txBody>
          <a:bodyPr/>
          <a:lstStyle>
            <a:lvl1pPr marL="292100" indent="-2921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1pPr>
            <a:lvl2pPr marL="800100" indent="-3429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2pPr>
            <a:lvl3pPr marL="1257300" indent="-3429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3pPr>
            <a:lvl4pPr marL="1600200" indent="-2286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4pPr>
            <a:lvl5pPr marL="2057400" indent="-2286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4583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F937F-F2D6-48EA-B173-F2762583E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12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F937F-F2D6-48EA-B173-F2762583E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693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F937F-F2D6-48EA-B173-F2762583E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458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1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258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40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3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2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20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58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3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7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78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25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8859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40192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58520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65180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422676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488442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533764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3520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497459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061913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4436318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196215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340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48269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581400"/>
            <a:ext cx="6400800" cy="1676400"/>
          </a:xfrm>
          <a:ln w="9525">
            <a:headEnd/>
            <a:tailEnd/>
          </a:ln>
        </p:spPr>
        <p:txBody>
          <a:bodyPr lIns="92075" tIns="46038" rIns="92075" bIns="46038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On-line Learning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001D3E-94F0-4438-844D-82586B403D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05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9691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E86320-3A46-47AD-A870-616CA5F6FA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31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337DC-9676-40A1-AD93-DF6ACAE464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1296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4A466A-C4AD-4BFA-8E96-83E93BDAF2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823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A7ABD-09E9-404A-8F87-679F59D6C50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74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4DB16-D541-49FC-8033-9C64B03FAB1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75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58629-4E0C-4B31-B284-1003AB0457D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632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F8D93-A6E5-4B76-BB82-993D0A74E8D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093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262508-C3AC-4D68-A51A-7BA7945A43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6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5417A-658A-483E-928B-A910E1253F4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057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24E62-2F9C-449C-BD37-4A2F6CF4A6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239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91AF85A-B4D7-4B1D-962D-4C6BA23D74EF}" type="slidenum">
              <a:rPr lang="tr-TR" altLang="zh-CN">
                <a:solidFill>
                  <a:srgbClr val="000000"/>
                </a:solidFill>
              </a:rPr>
              <a:pPr/>
              <a:t>‹#›</a:t>
            </a:fld>
            <a:endParaRPr lang="tr-T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491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581400"/>
            <a:ext cx="6400800" cy="1676400"/>
          </a:xfrm>
          <a:ln w="9525">
            <a:headEnd/>
            <a:tailEnd/>
          </a:ln>
        </p:spPr>
        <p:txBody>
          <a:bodyPr lIns="92075" tIns="46038" rIns="92075" bIns="46038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On-line Learning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001D3E-94F0-4438-844D-82586B403D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135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8225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E86320-3A46-47AD-A870-616CA5F6FA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261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337DC-9676-40A1-AD93-DF6ACAE464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10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4A466A-C4AD-4BFA-8E96-83E93BDAF2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443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A7ABD-09E9-404A-8F87-679F59D6C50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13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4DB16-D541-49FC-8033-9C64B03FAB1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2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58629-4E0C-4B31-B284-1003AB0457D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145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F8D93-A6E5-4B76-BB82-993D0A74E8D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913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262508-C3AC-4D68-A51A-7BA7945A43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943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5417A-658A-483E-928B-A910E1253F4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458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24E62-2F9C-449C-BD37-4A2F6CF4A6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550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91AF85A-B4D7-4B1D-962D-4C6BA23D74EF}" type="slidenum">
              <a:rPr lang="tr-TR" altLang="zh-CN">
                <a:solidFill>
                  <a:srgbClr val="000000"/>
                </a:solidFill>
              </a:rPr>
              <a:pPr/>
              <a:t>‹#›</a:t>
            </a:fld>
            <a:endParaRPr lang="tr-T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  <p:sldLayoutId id="2147483704" r:id="rId13"/>
    <p:sldLayoutId id="2147483712" r:id="rId14"/>
    <p:sldLayoutId id="214748371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7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68676" name="Line 4"/>
          <p:cNvSpPr>
            <a:spLocks noChangeShapeType="1"/>
          </p:cNvSpPr>
          <p:nvPr/>
        </p:nvSpPr>
        <p:spPr bwMode="auto">
          <a:xfrm>
            <a:off x="1295400" y="1752600"/>
            <a:ext cx="784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68677" name="Line 5"/>
          <p:cNvSpPr>
            <a:spLocks noChangeShapeType="1"/>
          </p:cNvSpPr>
          <p:nvPr userDrawn="1"/>
        </p:nvSpPr>
        <p:spPr bwMode="auto">
          <a:xfrm>
            <a:off x="1295400" y="1752600"/>
            <a:ext cx="784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9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42BDF4E2-1D52-4AB1-9861-B612213A2C96}" type="slidenum">
              <a:rPr lang="en-US" altLang="zh-CN" smtClean="0">
                <a:solidFill>
                  <a:srgbClr val="000000"/>
                </a:solidFill>
                <a:ea typeface="MS PGothic" panose="020B0600070205080204" pitchFamily="34" charset="-128"/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68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Symbol" panose="05050102010706020507" pitchFamily="18" charset="2"/>
        <a:buChar char="¨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42BDF4E2-1D52-4AB1-9861-B612213A2C96}" type="slidenum">
              <a:rPr lang="en-US" altLang="zh-CN" smtClean="0">
                <a:solidFill>
                  <a:srgbClr val="000000"/>
                </a:solidFill>
                <a:ea typeface="MS PGothic" panose="020B0600070205080204" pitchFamily="34" charset="-128"/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" name="Freeform 3"/>
          <p:cNvSpPr>
            <a:spLocks noChangeArrowheads="1"/>
          </p:cNvSpPr>
          <p:nvPr/>
        </p:nvSpPr>
        <p:spPr bwMode="auto">
          <a:xfrm>
            <a:off x="609600" y="304800"/>
            <a:ext cx="2447925" cy="711200"/>
          </a:xfrm>
          <a:custGeom>
            <a:avLst/>
            <a:gdLst>
              <a:gd name="T0" fmla="*/ 0 w 490331"/>
              <a:gd name="T1" fmla="*/ 0 h 861391"/>
              <a:gd name="T2" fmla="*/ 0 w 490331"/>
              <a:gd name="T3" fmla="*/ 587620 h 861391"/>
              <a:gd name="T4" fmla="*/ 12226161 w 490331"/>
              <a:gd name="T5" fmla="*/ 587620 h 861391"/>
              <a:gd name="T6" fmla="*/ 0 60000 65536"/>
              <a:gd name="T7" fmla="*/ 0 60000 65536"/>
              <a:gd name="T8" fmla="*/ 0 60000 65536"/>
              <a:gd name="T9" fmla="*/ 0 w 490331"/>
              <a:gd name="T10" fmla="*/ 0 h 861391"/>
              <a:gd name="T11" fmla="*/ 490331 w 490331"/>
              <a:gd name="T12" fmla="*/ 861391 h 8613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0331" h="861391">
                <a:moveTo>
                  <a:pt x="0" y="0"/>
                </a:moveTo>
                <a:lnTo>
                  <a:pt x="0" y="861391"/>
                </a:lnTo>
                <a:lnTo>
                  <a:pt x="490331" y="861391"/>
                </a:lnTo>
              </a:path>
            </a:pathLst>
          </a:custGeom>
          <a:noFill/>
          <a:ln w="19050">
            <a:solidFill>
              <a:srgbClr val="AF3408"/>
            </a:solidFill>
            <a:miter lim="800000"/>
            <a:headEnd/>
            <a:tailEnd/>
          </a:ln>
          <a:effectLst>
            <a:outerShdw blurRad="63500"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Freeform 3"/>
          <p:cNvSpPr>
            <a:spLocks noChangeArrowheads="1"/>
          </p:cNvSpPr>
          <p:nvPr/>
        </p:nvSpPr>
        <p:spPr bwMode="auto">
          <a:xfrm flipH="1">
            <a:off x="8210550" y="828675"/>
            <a:ext cx="252413" cy="187325"/>
          </a:xfrm>
          <a:custGeom>
            <a:avLst/>
            <a:gdLst>
              <a:gd name="T0" fmla="*/ 0 w 490331"/>
              <a:gd name="T1" fmla="*/ 0 h 861391"/>
              <a:gd name="T2" fmla="*/ 0 w 490331"/>
              <a:gd name="T3" fmla="*/ 40767 h 861391"/>
              <a:gd name="T4" fmla="*/ 129992 w 490331"/>
              <a:gd name="T5" fmla="*/ 40767 h 861391"/>
              <a:gd name="T6" fmla="*/ 0 60000 65536"/>
              <a:gd name="T7" fmla="*/ 0 60000 65536"/>
              <a:gd name="T8" fmla="*/ 0 60000 65536"/>
              <a:gd name="T9" fmla="*/ 0 w 490331"/>
              <a:gd name="T10" fmla="*/ 0 h 861391"/>
              <a:gd name="T11" fmla="*/ 490331 w 490331"/>
              <a:gd name="T12" fmla="*/ 861391 h 8613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0331" h="861391">
                <a:moveTo>
                  <a:pt x="0" y="0"/>
                </a:moveTo>
                <a:lnTo>
                  <a:pt x="0" y="861391"/>
                </a:lnTo>
                <a:lnTo>
                  <a:pt x="490331" y="861391"/>
                </a:lnTo>
              </a:path>
            </a:pathLst>
          </a:custGeom>
          <a:noFill/>
          <a:ln w="19050">
            <a:solidFill>
              <a:srgbClr val="AF3408"/>
            </a:solidFill>
            <a:miter lim="800000"/>
            <a:headEnd/>
            <a:tailEnd/>
          </a:ln>
          <a:effectLst>
            <a:outerShdw blurRad="63500"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1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Symbol" panose="05050102010706020507" pitchFamily="18" charset="2"/>
        <a:buChar char="¨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itchFamily="2" charset="0"/>
                <a:ea typeface="宋体" panose="02010600030101010101" pitchFamily="2" charset="-122"/>
                <a:cs typeface="Ebrima" pitchFamily="2" charset="0"/>
              </a:rPr>
              <a:t>Big Data Analytics and Mining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6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457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057400" y="2133600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ROUND 1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3124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4800600" y="35052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zh-CN">
              <a:ea typeface="MS PGothic" panose="020B0600070205080204" pitchFamily="34" charset="-128"/>
            </a:endParaRPr>
          </a:p>
        </p:txBody>
      </p:sp>
      <p:sp>
        <p:nvSpPr>
          <p:cNvPr id="45063" name="TextBox 7"/>
          <p:cNvSpPr txBox="1">
            <a:spLocks noChangeArrowheads="1"/>
          </p:cNvSpPr>
          <p:nvPr/>
        </p:nvSpPr>
        <p:spPr bwMode="auto">
          <a:xfrm>
            <a:off x="4800600" y="1219200"/>
            <a:ext cx="3997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ea typeface="MS PGothic" panose="020B0600070205080204" pitchFamily="34" charset="-128"/>
              </a:rPr>
              <a:t>ε</a:t>
            </a:r>
            <a:r>
              <a:rPr lang="en-US" altLang="zh-CN" sz="2400">
                <a:ea typeface="MS PGothic" panose="020B0600070205080204" pitchFamily="34" charset="-128"/>
              </a:rPr>
              <a:t> = error rate of classifier</a:t>
            </a:r>
          </a:p>
          <a:p>
            <a:pPr eaLnBrk="1" hangingPunct="1"/>
            <a:r>
              <a:rPr lang="el-GR" altLang="zh-CN" sz="2400">
                <a:ea typeface="MS PGothic" panose="020B0600070205080204" pitchFamily="34" charset="-128"/>
              </a:rPr>
              <a:t>α</a:t>
            </a:r>
            <a:r>
              <a:rPr lang="en-US" altLang="zh-CN" sz="2400">
                <a:ea typeface="MS PGothic" panose="020B0600070205080204" pitchFamily="34" charset="-128"/>
              </a:rPr>
              <a:t> = weight of classifier</a:t>
            </a:r>
          </a:p>
        </p:txBody>
      </p:sp>
      <p:sp>
        <p:nvSpPr>
          <p:cNvPr id="4506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2117E6EC-1A93-4F3D-85E1-4DE2689D4003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10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7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2057400" y="2133600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ROUND 2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4343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733675"/>
            <a:ext cx="31242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AutoShape 6"/>
          <p:cNvSpPr>
            <a:spLocks noChangeArrowheads="1"/>
          </p:cNvSpPr>
          <p:nvPr/>
        </p:nvSpPr>
        <p:spPr bwMode="auto">
          <a:xfrm>
            <a:off x="4800600" y="35052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zh-CN">
              <a:ea typeface="MS PGothic" panose="020B0600070205080204" pitchFamily="34" charset="-128"/>
            </a:endParaRPr>
          </a:p>
        </p:txBody>
      </p:sp>
      <p:sp>
        <p:nvSpPr>
          <p:cNvPr id="4608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6001CBD5-BC55-4AA5-9E0F-B9F998C0069E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11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81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057400" y="2133600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ROUND 3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194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FE426AC1-34E8-4944-8545-D50D8D6E8B41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12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859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80772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5310D074-A801-4ACA-9715-4185016440AF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13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73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251520" y="332656"/>
            <a:ext cx="8569325" cy="83099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zh-CN" sz="2800" b="1" dirty="0">
                <a:solidFill>
                  <a:srgbClr val="0000FF"/>
                </a:solidFill>
              </a:rPr>
              <a:t>Boosting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endParaRPr lang="zh-CN" altLang="zh-CN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B9AA83-1F55-844F-AFA8-DF77F312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76276"/>
            <a:ext cx="861676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0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65478"/>
            <a:ext cx="7850264" cy="5243252"/>
          </a:xfrm>
          <a:prstGeom prst="rect">
            <a:avLst/>
          </a:prstGeom>
        </p:spPr>
      </p:pic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156176" y="425712"/>
            <a:ext cx="26212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600" b="1" dirty="0"/>
              <a:t>3. Stacking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39552" y="1700808"/>
            <a:ext cx="615553" cy="381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800" b="1" dirty="0"/>
              <a:t>Framework</a:t>
            </a:r>
            <a:endParaRPr lang="zh-CN" altLang="en-US" sz="2800" b="1" dirty="0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083097" y="1268760"/>
            <a:ext cx="784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3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539750" y="333375"/>
            <a:ext cx="1682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0000FF"/>
                </a:solidFill>
              </a:rPr>
              <a:t>Stacking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839732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2636912"/>
            <a:ext cx="6072188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rgbClr val="0000FF"/>
                </a:solidFill>
                <a:latin typeface="Arial" charset="0"/>
              </a:rPr>
              <a:t>Clustering</a:t>
            </a:r>
            <a:endParaRPr lang="zh-CN" altLang="en-US" sz="54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4144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44753"/>
            <a:ext cx="8280400" cy="55245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1. K-means Clustering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483" y="1533164"/>
            <a:ext cx="8001000" cy="21838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Partitional clustering approach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Each cluster is associated with a </a:t>
            </a:r>
            <a:r>
              <a:rPr lang="en-US" altLang="zh-CN" sz="2200" dirty="0">
                <a:solidFill>
                  <a:srgbClr val="0101F4"/>
                </a:solidFill>
                <a:ea typeface="宋体" panose="02010600030101010101" pitchFamily="2" charset="-122"/>
              </a:rPr>
              <a:t>centroid </a:t>
            </a:r>
            <a:r>
              <a:rPr lang="en-US" altLang="zh-CN" sz="2200" dirty="0">
                <a:ea typeface="宋体" panose="02010600030101010101" pitchFamily="2" charset="-122"/>
              </a:rPr>
              <a:t>(center point)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Each point is assigned to the cluster with the closest centroid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Number of clusters, K, must be specified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The basic algorithm is very simple</a:t>
            </a:r>
          </a:p>
        </p:txBody>
      </p:sp>
      <p:graphicFrame>
        <p:nvGraphicFramePr>
          <p:cNvPr id="13314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247812"/>
              </p:ext>
            </p:extLst>
          </p:nvPr>
        </p:nvGraphicFramePr>
        <p:xfrm>
          <a:off x="428083" y="3861048"/>
          <a:ext cx="815340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Bitmap Image" r:id="rId4" imgW="9784928" imgH="3177815" progId="Paint.Picture">
                  <p:embed/>
                </p:oleObj>
              </mc:Choice>
              <mc:Fallback>
                <p:oleObj name="Bitmap Image" r:id="rId4" imgW="9784928" imgH="317781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428083" y="3861048"/>
                        <a:ext cx="8153400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61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476672"/>
            <a:ext cx="8280400" cy="552450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Importance of Choosing Initial Centroids …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99592" y="2132856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Lecture 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Foundations of Data Mining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1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344625"/>
            <a:ext cx="8280400" cy="55245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Importance of Choosing Initial Centroids …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73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57200"/>
            <a:ext cx="8668072" cy="68580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Solutions to Initial Centroids Problem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449" y="1484784"/>
            <a:ext cx="8334127" cy="3384376"/>
          </a:xfrm>
        </p:spPr>
        <p:txBody>
          <a:bodyPr/>
          <a:lstStyle/>
          <a:p>
            <a:pPr>
              <a:lnSpc>
                <a:spcPct val="90000"/>
              </a:lnSpc>
              <a:buSzPct val="70000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Multiple runs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Helps, but probability is not on your side</a:t>
            </a:r>
          </a:p>
          <a:p>
            <a:pPr>
              <a:lnSpc>
                <a:spcPct val="90000"/>
              </a:lnSpc>
              <a:buSzPct val="70000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Sample and use hierarchical clustering to determine initial centroids</a:t>
            </a:r>
          </a:p>
          <a:p>
            <a:pPr>
              <a:lnSpc>
                <a:spcPct val="90000"/>
              </a:lnSpc>
              <a:buSzPct val="70000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more than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initial centroids and then select among these initial centroids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most widely separated</a:t>
            </a:r>
          </a:p>
        </p:txBody>
      </p:sp>
    </p:spTree>
    <p:extLst>
      <p:ext uri="{BB962C8B-B14F-4D97-AF65-F5344CB8AC3E}">
        <p14:creationId xmlns:p14="http://schemas.microsoft.com/office/powerpoint/2010/main" val="422396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280400" cy="6858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Evaluating K-means Clusters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Most common measure is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Sum of Squared Error (SSE)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each point, the error is the distance to the nearest cluster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get SSE, we square these errors and sum them.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data point in cluster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the representative point for cluster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(can show that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corresponds to the center (mean) of the cluster)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Given two clusters, we can choose the one with the smallest error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 easy way to reduce SSE is to increase K (the number of cluster)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A good clustering with smaller K can have a lower SSE </a:t>
            </a:r>
            <a:r>
              <a:rPr lang="en-US" altLang="zh-CN" sz="2400" dirty="0">
                <a:ea typeface="宋体" panose="02010600030101010101" pitchFamily="2" charset="-122"/>
              </a:rPr>
              <a:t>than a poor clustering with higher K</a:t>
            </a:r>
          </a:p>
        </p:txBody>
      </p:sp>
      <p:graphicFrame>
        <p:nvGraphicFramePr>
          <p:cNvPr id="1433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98700" y="2362200"/>
          <a:ext cx="31750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3" name="Equation" r:id="rId4" imgW="1511280" imgH="457200" progId="Equation.3">
                  <p:embed/>
                </p:oleObj>
              </mc:Choice>
              <mc:Fallback>
                <p:oleObj name="Equation" r:id="rId4" imgW="1511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362200"/>
                        <a:ext cx="31750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92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555221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Limitations of K-means: Differing Sizes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2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762000" y="49530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sp>
        <p:nvSpPr>
          <p:cNvPr id="1612807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24484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561975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Limitations of K-means: Differing Density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38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3831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372614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383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692609"/>
            <a:ext cx="86106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Limitations of K-means: Non-globular Shapes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309936" y="5557167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99567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4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36" y="1899567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4855" name="Rectangle 7"/>
          <p:cNvSpPr>
            <a:spLocks noChangeArrowheads="1"/>
          </p:cNvSpPr>
          <p:nvPr/>
        </p:nvSpPr>
        <p:spPr bwMode="auto">
          <a:xfrm>
            <a:off x="5500936" y="5582567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K-means (2 Clusters)</a:t>
            </a:r>
          </a:p>
        </p:txBody>
      </p:sp>
    </p:spTree>
    <p:extLst>
      <p:ext uri="{BB962C8B-B14F-4D97-AF65-F5344CB8AC3E}">
        <p14:creationId xmlns:p14="http://schemas.microsoft.com/office/powerpoint/2010/main" val="10962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85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03122"/>
            <a:ext cx="86868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Overcoming K-means Limitations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762000" y="49530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				K-means Clusters</a:t>
            </a:r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143000" y="5562600"/>
            <a:ext cx="6553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0">
                <a:ea typeface="宋体" panose="02010600030101010101" pitchFamily="2" charset="-122"/>
              </a:rPr>
              <a:t>One solution is to use many clusters.</a:t>
            </a:r>
          </a:p>
          <a:p>
            <a:pPr lvl="1"/>
            <a:r>
              <a:rPr lang="en-US" altLang="zh-CN" sz="2000" b="0">
                <a:ea typeface="宋体" panose="02010600030101010101" pitchFamily="2" charset="-122"/>
              </a:rPr>
              <a:t>Find parts of clusters, but need to put together.</a:t>
            </a:r>
          </a:p>
        </p:txBody>
      </p:sp>
    </p:spTree>
    <p:extLst>
      <p:ext uri="{BB962C8B-B14F-4D97-AF65-F5344CB8AC3E}">
        <p14:creationId xmlns:p14="http://schemas.microsoft.com/office/powerpoint/2010/main" val="355567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68639" y="666750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Overcoming K-means Limitations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dirty="0">
                <a:ea typeface="宋体" panose="02010600030101010101" pitchFamily="2" charset="-122"/>
              </a:rPr>
              <a:t>Original Points				K-means Clusters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46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17376" y="723676"/>
            <a:ext cx="86106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Overcoming K-means Limitations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268288" y="5438551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dirty="0">
                <a:ea typeface="宋体" panose="02010600030101010101" pitchFamily="2" charset="-122"/>
              </a:rPr>
              <a:t>Original Points				K-means Clusters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8" y="1780951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901" y="1780951"/>
            <a:ext cx="42687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580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332656"/>
            <a:ext cx="8280400" cy="685800"/>
          </a:xfrm>
        </p:spPr>
        <p:txBody>
          <a:bodyPr/>
          <a:lstStyle/>
          <a:p>
            <a:pPr algn="l"/>
            <a:r>
              <a:rPr lang="en-US" altLang="zh-CN" sz="3200" dirty="0">
                <a:ea typeface="宋体" panose="02010600030101010101" pitchFamily="2" charset="-122"/>
              </a:rPr>
              <a:t>2. Hierarchical Clustering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Produces a set of nested clusters organized as a </a:t>
            </a: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hierarchical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 be visualized as a </a:t>
            </a:r>
            <a:r>
              <a:rPr lang="en-US" altLang="zh-CN" sz="2800" b="1" dirty="0" err="1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dendrogram</a:t>
            </a:r>
            <a:endParaRPr lang="en-US" altLang="zh-CN" sz="2800" b="1" dirty="0">
              <a:solidFill>
                <a:srgbClr val="0101F4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ea typeface="宋体" panose="02010600030101010101" pitchFamily="2" charset="-122"/>
              </a:rPr>
              <a:t>A tree like diagram that records the sequences of merges or splits</a:t>
            </a:r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59213"/>
            <a:ext cx="345916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5257800" y="3629025"/>
          <a:ext cx="23193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0" name="VISIO" r:id="rId5" imgW="3168720" imgH="3227760" progId="Visio.Drawing.6">
                  <p:embed/>
                </p:oleObj>
              </mc:Choice>
              <mc:Fallback>
                <p:oleObj name="VISIO" r:id="rId5" imgW="3168720" imgH="322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629025"/>
                        <a:ext cx="231933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05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1"/>
          <p:cNvSpPr txBox="1">
            <a:spLocks noChangeArrowheads="1"/>
          </p:cNvSpPr>
          <p:nvPr/>
        </p:nvSpPr>
        <p:spPr bwMode="auto">
          <a:xfrm>
            <a:off x="1331640" y="1196752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800" b="1" dirty="0">
                <a:solidFill>
                  <a:srgbClr val="0000FF"/>
                </a:solidFill>
              </a:rPr>
              <a:t>Ensemble Learning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1451" y="2564904"/>
            <a:ext cx="59766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Criteria: Good performance + Diversity</a:t>
            </a:r>
          </a:p>
          <a:p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Strategies: </a:t>
            </a:r>
          </a:p>
          <a:p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Bagging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Boosting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Stacking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7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9" y="476672"/>
            <a:ext cx="8280400" cy="68580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Strengths of Hierarchical Clustering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412776"/>
            <a:ext cx="8553325" cy="51816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 not have to assume any particular </a:t>
            </a:r>
            <a:r>
              <a:rPr lang="en-US" altLang="zh-CN" sz="2800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number of clusters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Any desired number of clusters can be obtained by ‘cutting’ the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dendogram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at the proper level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They may correspond to </a:t>
            </a:r>
            <a:r>
              <a:rPr lang="en-US" altLang="zh-CN" sz="2800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meaningful taxonomies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 in biological sciences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(e.g., animal kingdom, phylogeny reconstruction, …)</a:t>
            </a:r>
          </a:p>
        </p:txBody>
      </p:sp>
    </p:spTree>
    <p:extLst>
      <p:ext uri="{BB962C8B-B14F-4D97-AF65-F5344CB8AC3E}">
        <p14:creationId xmlns:p14="http://schemas.microsoft.com/office/powerpoint/2010/main" val="2515277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48" y="332656"/>
            <a:ext cx="8280400" cy="685800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7146" y="1268760"/>
            <a:ext cx="8625334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Two main types of hierarchical clustering</a:t>
            </a:r>
          </a:p>
          <a:p>
            <a:pPr lvl="1"/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Agglomerative: 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宋体" panose="02010600030101010101" pitchFamily="2" charset="-122"/>
              </a:rPr>
              <a:t> Start with the points as individual clusters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宋体" panose="02010600030101010101" pitchFamily="2" charset="-122"/>
              </a:rPr>
              <a:t> At each step, merge the closest pair of clusters until only one cluster (or k clusters) left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Divisive: 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Start with one, all-inclusive cluster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宋体" panose="02010600030101010101" pitchFamily="2" charset="-122"/>
              </a:rPr>
              <a:t> At each step, split a cluster until each cluster contains a point (or there are k clusters)</a:t>
            </a:r>
          </a:p>
          <a:p>
            <a:pPr lvl="4"/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Similarity or distance matrix is crucial!!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000" dirty="0">
                <a:ea typeface="宋体" panose="02010600030101010101" pitchFamily="2" charset="-122"/>
              </a:rPr>
              <a:t>Merge or split one cluster at a time</a:t>
            </a:r>
          </a:p>
          <a:p>
            <a:pPr lvl="4"/>
            <a:endParaRPr lang="en-US" altLang="zh-CN" sz="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18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404664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Agglomerative Clustering Algorithm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2209800" lvl="4" indent="-381000">
              <a:lnSpc>
                <a:spcPct val="90000"/>
              </a:lnSpc>
            </a:pPr>
            <a:endParaRPr lang="en-US" altLang="zh-CN" sz="8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800" b="1" dirty="0">
                <a:solidFill>
                  <a:srgbClr val="0101F4"/>
                </a:solidFill>
                <a:ea typeface="宋体" panose="02010600030101010101" pitchFamily="2" charset="-122"/>
              </a:rPr>
              <a:t>Basic algorithm</a:t>
            </a:r>
          </a:p>
          <a:p>
            <a:pPr marL="990600" lvl="1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Compute the </a:t>
            </a:r>
            <a:r>
              <a:rPr lang="en-US" altLang="zh-CN" sz="2000" dirty="0"/>
              <a:t>proximity matrix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Let each data point be a cluster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ea typeface="宋体" panose="02010600030101010101" pitchFamily="2" charset="-122"/>
              </a:rPr>
              <a:t>Repeat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	Merge the two closest clusters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	Update the proximity matrix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ea typeface="宋体" panose="02010600030101010101" pitchFamily="2" charset="-122"/>
              </a:rPr>
              <a:t>Until</a:t>
            </a:r>
            <a:r>
              <a:rPr lang="en-US" altLang="zh-CN" sz="2000" dirty="0">
                <a:ea typeface="宋体" panose="02010600030101010101" pitchFamily="2" charset="-122"/>
              </a:rPr>
              <a:t> only a single cluster remains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Key operation is the computation of the similarity of two clusters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Note: </a:t>
            </a:r>
            <a:r>
              <a:rPr lang="en-US" altLang="zh-CN" sz="2400" dirty="0">
                <a:ea typeface="宋体" panose="02010600030101010101" pitchFamily="2" charset="-122"/>
              </a:rPr>
              <a:t>Different approaches to defining the distance between clusters distinguish the different algorithms</a:t>
            </a:r>
          </a:p>
        </p:txBody>
      </p:sp>
    </p:spTree>
    <p:extLst>
      <p:ext uri="{BB962C8B-B14F-4D97-AF65-F5344CB8AC3E}">
        <p14:creationId xmlns:p14="http://schemas.microsoft.com/office/powerpoint/2010/main" val="1010004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326869"/>
            <a:ext cx="8280400" cy="685800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Starting Situation 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Start with clusters of individual points and a proximity matrix</a:t>
            </a:r>
          </a:p>
          <a:p>
            <a:pPr lvl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685800" y="44037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2743200" y="5470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1600200" y="3565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1447800" y="5318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124200" y="3565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1600200" y="29559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457200" y="4708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1828800" y="5318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24200" y="5089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2133600" y="3032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200400" y="40989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3733800" y="3184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grpSp>
        <p:nvGrpSpPr>
          <p:cNvPr id="4113" name="Group 16"/>
          <p:cNvGrpSpPr>
            <a:grpSpLocks/>
          </p:cNvGrpSpPr>
          <p:nvPr/>
        </p:nvGrpSpPr>
        <p:grpSpPr bwMode="auto">
          <a:xfrm>
            <a:off x="5257800" y="1903413"/>
            <a:ext cx="3200400" cy="2789237"/>
            <a:chOff x="3456" y="1622"/>
            <a:chExt cx="2160" cy="2058"/>
          </a:xfrm>
        </p:grpSpPr>
        <p:sp>
          <p:nvSpPr>
            <p:cNvPr id="4115" name="Line 17"/>
            <p:cNvSpPr>
              <a:spLocks noChangeShapeType="1"/>
            </p:cNvSpPr>
            <p:nvPr/>
          </p:nvSpPr>
          <p:spPr bwMode="auto">
            <a:xfrm>
              <a:off x="369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Line 18"/>
            <p:cNvSpPr>
              <a:spLocks noChangeShapeType="1"/>
            </p:cNvSpPr>
            <p:nvPr/>
          </p:nvSpPr>
          <p:spPr bwMode="auto">
            <a:xfrm>
              <a:off x="3504" y="1814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Line 19"/>
            <p:cNvSpPr>
              <a:spLocks noChangeShapeType="1"/>
            </p:cNvSpPr>
            <p:nvPr/>
          </p:nvSpPr>
          <p:spPr bwMode="auto">
            <a:xfrm>
              <a:off x="4012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Line 20"/>
            <p:cNvSpPr>
              <a:spLocks noChangeShapeType="1"/>
            </p:cNvSpPr>
            <p:nvPr/>
          </p:nvSpPr>
          <p:spPr bwMode="auto">
            <a:xfrm>
              <a:off x="4329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Line 21"/>
            <p:cNvSpPr>
              <a:spLocks noChangeShapeType="1"/>
            </p:cNvSpPr>
            <p:nvPr/>
          </p:nvSpPr>
          <p:spPr bwMode="auto">
            <a:xfrm>
              <a:off x="464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Line 22"/>
            <p:cNvSpPr>
              <a:spLocks noChangeShapeType="1"/>
            </p:cNvSpPr>
            <p:nvPr/>
          </p:nvSpPr>
          <p:spPr bwMode="auto">
            <a:xfrm>
              <a:off x="4963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Line 23"/>
            <p:cNvSpPr>
              <a:spLocks noChangeShapeType="1"/>
            </p:cNvSpPr>
            <p:nvPr/>
          </p:nvSpPr>
          <p:spPr bwMode="auto">
            <a:xfrm>
              <a:off x="5280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Line 24"/>
            <p:cNvSpPr>
              <a:spLocks noChangeShapeType="1"/>
            </p:cNvSpPr>
            <p:nvPr/>
          </p:nvSpPr>
          <p:spPr bwMode="auto">
            <a:xfrm>
              <a:off x="3504" y="20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Line 25"/>
            <p:cNvSpPr>
              <a:spLocks noChangeShapeType="1"/>
            </p:cNvSpPr>
            <p:nvPr/>
          </p:nvSpPr>
          <p:spPr bwMode="auto">
            <a:xfrm>
              <a:off x="3504" y="23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Line 26"/>
            <p:cNvSpPr>
              <a:spLocks noChangeShapeType="1"/>
            </p:cNvSpPr>
            <p:nvPr/>
          </p:nvSpPr>
          <p:spPr bwMode="auto">
            <a:xfrm>
              <a:off x="3504" y="25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Line 27"/>
            <p:cNvSpPr>
              <a:spLocks noChangeShapeType="1"/>
            </p:cNvSpPr>
            <p:nvPr/>
          </p:nvSpPr>
          <p:spPr bwMode="auto">
            <a:xfrm>
              <a:off x="3504" y="28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Line 28"/>
            <p:cNvSpPr>
              <a:spLocks noChangeShapeType="1"/>
            </p:cNvSpPr>
            <p:nvPr/>
          </p:nvSpPr>
          <p:spPr bwMode="auto">
            <a:xfrm>
              <a:off x="3504" y="311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Text Box 29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4128" name="Text Box 30"/>
            <p:cNvSpPr txBox="1">
              <a:spLocks noChangeArrowheads="1"/>
            </p:cNvSpPr>
            <p:nvPr/>
          </p:nvSpPr>
          <p:spPr bwMode="auto">
            <a:xfrm>
              <a:off x="3456" y="2390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4129" name="Text Box 31"/>
            <p:cNvSpPr txBox="1">
              <a:spLocks noChangeArrowheads="1"/>
            </p:cNvSpPr>
            <p:nvPr/>
          </p:nvSpPr>
          <p:spPr bwMode="auto">
            <a:xfrm>
              <a:off x="3456" y="2917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4130" name="Text Box 32"/>
            <p:cNvSpPr txBox="1">
              <a:spLocks noChangeArrowheads="1"/>
            </p:cNvSpPr>
            <p:nvPr/>
          </p:nvSpPr>
          <p:spPr bwMode="auto">
            <a:xfrm>
              <a:off x="3456" y="2679"/>
              <a:ext cx="33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4131" name="Text Box 33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4132" name="Text Box 34"/>
            <p:cNvSpPr txBox="1">
              <a:spLocks noChangeArrowheads="1"/>
            </p:cNvSpPr>
            <p:nvPr/>
          </p:nvSpPr>
          <p:spPr bwMode="auto">
            <a:xfrm>
              <a:off x="3744" y="1622"/>
              <a:ext cx="33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4133" name="Text Box 35"/>
            <p:cNvSpPr txBox="1">
              <a:spLocks noChangeArrowheads="1"/>
            </p:cNvSpPr>
            <p:nvPr/>
          </p:nvSpPr>
          <p:spPr bwMode="auto">
            <a:xfrm>
              <a:off x="4032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4134" name="Text Box 36"/>
            <p:cNvSpPr txBox="1">
              <a:spLocks noChangeArrowheads="1"/>
            </p:cNvSpPr>
            <p:nvPr/>
          </p:nvSpPr>
          <p:spPr bwMode="auto">
            <a:xfrm>
              <a:off x="4368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4135" name="Text Box 37"/>
            <p:cNvSpPr txBox="1">
              <a:spLocks noChangeArrowheads="1"/>
            </p:cNvSpPr>
            <p:nvPr/>
          </p:nvSpPr>
          <p:spPr bwMode="auto">
            <a:xfrm>
              <a:off x="4704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4136" name="Text Box 38"/>
            <p:cNvSpPr txBox="1">
              <a:spLocks noChangeArrowheads="1"/>
            </p:cNvSpPr>
            <p:nvPr/>
          </p:nvSpPr>
          <p:spPr bwMode="auto">
            <a:xfrm>
              <a:off x="4944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4137" name="Text Box 39"/>
            <p:cNvSpPr txBox="1">
              <a:spLocks noChangeArrowheads="1"/>
            </p:cNvSpPr>
            <p:nvPr/>
          </p:nvSpPr>
          <p:spPr bwMode="auto">
            <a:xfrm>
              <a:off x="5280" y="1622"/>
              <a:ext cx="33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4138" name="Text Box 40"/>
            <p:cNvSpPr txBox="1">
              <a:spLocks noChangeArrowheads="1"/>
            </p:cNvSpPr>
            <p:nvPr/>
          </p:nvSpPr>
          <p:spPr bwMode="auto">
            <a:xfrm>
              <a:off x="3504" y="3072"/>
              <a:ext cx="192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2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2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4114" name="Text Box 41"/>
          <p:cNvSpPr txBox="1">
            <a:spLocks noChangeArrowheads="1"/>
          </p:cNvSpPr>
          <p:nvPr/>
        </p:nvSpPr>
        <p:spPr bwMode="auto">
          <a:xfrm>
            <a:off x="57912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4098" name="Object 4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572000" y="5610225"/>
          <a:ext cx="40560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Visio" r:id="rId4" imgW="7949438" imgH="1399827" progId="Visio.Drawing.6">
                  <p:embed/>
                </p:oleObj>
              </mc:Choice>
              <mc:Fallback>
                <p:oleObj name="Visio" r:id="rId4" imgW="7949438" imgH="13998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610225"/>
                        <a:ext cx="40560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80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88925"/>
            <a:ext cx="8280400" cy="6858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Intermediate Situation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After some merging steps, we have some clusters </a:t>
            </a:r>
          </a:p>
        </p:txBody>
      </p:sp>
      <p:sp>
        <p:nvSpPr>
          <p:cNvPr id="5125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6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7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8" name="Freeform 7"/>
          <p:cNvSpPr>
            <a:spLocks/>
          </p:cNvSpPr>
          <p:nvPr/>
        </p:nvSpPr>
        <p:spPr bwMode="auto">
          <a:xfrm>
            <a:off x="1295400" y="4953000"/>
            <a:ext cx="7747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9" name="Freeform 8"/>
          <p:cNvSpPr>
            <a:spLocks/>
          </p:cNvSpPr>
          <p:nvPr/>
        </p:nvSpPr>
        <p:spPr bwMode="auto">
          <a:xfrm rot="10800000">
            <a:off x="2590800" y="48768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5132" name="Text Box 11"/>
          <p:cNvSpPr txBox="1">
            <a:spLocks noChangeArrowheads="1"/>
          </p:cNvSpPr>
          <p:nvPr/>
        </p:nvSpPr>
        <p:spPr bwMode="auto">
          <a:xfrm>
            <a:off x="1524000" y="5181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</a:t>
            </a:r>
          </a:p>
        </p:txBody>
      </p:sp>
      <p:sp>
        <p:nvSpPr>
          <p:cNvPr id="5133" name="Text Box 12"/>
          <p:cNvSpPr txBox="1">
            <a:spLocks noChangeArrowheads="1"/>
          </p:cNvSpPr>
          <p:nvPr/>
        </p:nvSpPr>
        <p:spPr bwMode="auto">
          <a:xfrm>
            <a:off x="2743200" y="5105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5134" name="Text Box 13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grpSp>
        <p:nvGrpSpPr>
          <p:cNvPr id="5135" name="Group 14"/>
          <p:cNvGrpSpPr>
            <a:grpSpLocks/>
          </p:cNvGrpSpPr>
          <p:nvPr/>
        </p:nvGrpSpPr>
        <p:grpSpPr bwMode="auto">
          <a:xfrm>
            <a:off x="5486400" y="1660525"/>
            <a:ext cx="2895600" cy="2212975"/>
            <a:chOff x="3456" y="1440"/>
            <a:chExt cx="1872" cy="1503"/>
          </a:xfrm>
        </p:grpSpPr>
        <p:sp>
          <p:nvSpPr>
            <p:cNvPr id="5137" name="Text Box 1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5138" name="Text Box 16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5139" name="Line 17"/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Line 18"/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Line 19"/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Line 20"/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Text Box 21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5144" name="Text Box 22"/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5145" name="Text Box 23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5146" name="Text Box 24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5147" name="Text Box 25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5148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5149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5150" name="Text Box 28"/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5151" name="Line 29"/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Line 30"/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Line 31"/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Line 32"/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Line 33"/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Line 34"/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Line 35"/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Line 36"/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36" name="Text Box 37"/>
          <p:cNvSpPr txBox="1">
            <a:spLocks noChangeArrowheads="1"/>
          </p:cNvSpPr>
          <p:nvPr/>
        </p:nvSpPr>
        <p:spPr bwMode="auto">
          <a:xfrm>
            <a:off x="5791200" y="3870325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5122" name="Object 3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713288"/>
          <a:ext cx="408305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7" name="Visio" r:id="rId4" imgW="7591349" imgH="2996548" progId="Visio.Drawing.6">
                  <p:embed/>
                </p:oleObj>
              </mc:Choice>
              <mc:Fallback>
                <p:oleObj name="Visio" r:id="rId4" imgW="7591349" imgH="2996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713288"/>
                        <a:ext cx="408305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81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Intermediate Situation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zh-CN" sz="2200">
                <a:ea typeface="宋体" panose="02010600030101010101" pitchFamily="2" charset="-122"/>
              </a:rPr>
              <a:t>We want to merge the two closest clusters (C2 and C5)  and update the proximity matrix. </a:t>
            </a:r>
          </a:p>
          <a:p>
            <a:pPr marL="742950" lvl="1" indent="-285750"/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6149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2" name="Freeform 7"/>
          <p:cNvSpPr>
            <a:spLocks/>
          </p:cNvSpPr>
          <p:nvPr/>
        </p:nvSpPr>
        <p:spPr bwMode="auto">
          <a:xfrm>
            <a:off x="1295400" y="4953000"/>
            <a:ext cx="7747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3" name="Freeform 8"/>
          <p:cNvSpPr>
            <a:spLocks/>
          </p:cNvSpPr>
          <p:nvPr/>
        </p:nvSpPr>
        <p:spPr bwMode="auto">
          <a:xfrm rot="10800000">
            <a:off x="2590800" y="48768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6155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6156" name="Text Box 11"/>
          <p:cNvSpPr txBox="1">
            <a:spLocks noChangeArrowheads="1"/>
          </p:cNvSpPr>
          <p:nvPr/>
        </p:nvSpPr>
        <p:spPr bwMode="auto">
          <a:xfrm>
            <a:off x="1524000" y="5181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</a:t>
            </a:r>
          </a:p>
        </p:txBody>
      </p:sp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2743200" y="5105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6158" name="Text Box 13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grpSp>
        <p:nvGrpSpPr>
          <p:cNvPr id="6159" name="Group 14"/>
          <p:cNvGrpSpPr>
            <a:grpSpLocks/>
          </p:cNvGrpSpPr>
          <p:nvPr/>
        </p:nvGrpSpPr>
        <p:grpSpPr bwMode="auto">
          <a:xfrm>
            <a:off x="5486400" y="1676400"/>
            <a:ext cx="2971800" cy="2193925"/>
            <a:chOff x="3456" y="1094"/>
            <a:chExt cx="1920" cy="1503"/>
          </a:xfrm>
        </p:grpSpPr>
        <p:sp>
          <p:nvSpPr>
            <p:cNvPr id="6162" name="Text Box 15"/>
            <p:cNvSpPr txBox="1">
              <a:spLocks noChangeArrowheads="1"/>
            </p:cNvSpPr>
            <p:nvPr/>
          </p:nvSpPr>
          <p:spPr bwMode="auto">
            <a:xfrm>
              <a:off x="4032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6163" name="Text Box 16"/>
            <p:cNvSpPr txBox="1">
              <a:spLocks noChangeArrowheads="1"/>
            </p:cNvSpPr>
            <p:nvPr/>
          </p:nvSpPr>
          <p:spPr bwMode="auto">
            <a:xfrm>
              <a:off x="3744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6164" name="Line 17"/>
            <p:cNvSpPr>
              <a:spLocks noChangeShapeType="1"/>
            </p:cNvSpPr>
            <p:nvPr/>
          </p:nvSpPr>
          <p:spPr bwMode="auto">
            <a:xfrm>
              <a:off x="369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Line 18"/>
            <p:cNvSpPr>
              <a:spLocks noChangeShapeType="1"/>
            </p:cNvSpPr>
            <p:nvPr/>
          </p:nvSpPr>
          <p:spPr bwMode="auto">
            <a:xfrm>
              <a:off x="3504" y="128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Line 19"/>
            <p:cNvSpPr>
              <a:spLocks noChangeShapeType="1"/>
            </p:cNvSpPr>
            <p:nvPr/>
          </p:nvSpPr>
          <p:spPr bwMode="auto">
            <a:xfrm>
              <a:off x="528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7" name="Line 20"/>
            <p:cNvSpPr>
              <a:spLocks noChangeShapeType="1"/>
            </p:cNvSpPr>
            <p:nvPr/>
          </p:nvSpPr>
          <p:spPr bwMode="auto">
            <a:xfrm>
              <a:off x="3504" y="258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8" name="Text Box 21"/>
            <p:cNvSpPr txBox="1">
              <a:spLocks noChangeArrowheads="1"/>
            </p:cNvSpPr>
            <p:nvPr/>
          </p:nvSpPr>
          <p:spPr bwMode="auto">
            <a:xfrm>
              <a:off x="3456" y="133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6169" name="Text Box 22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6170" name="Text Box 23"/>
            <p:cNvSpPr txBox="1">
              <a:spLocks noChangeArrowheads="1"/>
            </p:cNvSpPr>
            <p:nvPr/>
          </p:nvSpPr>
          <p:spPr bwMode="auto">
            <a:xfrm>
              <a:off x="3456" y="2389"/>
              <a:ext cx="33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6171" name="Text Box 24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6172" name="Text Box 25"/>
            <p:cNvSpPr txBox="1">
              <a:spLocks noChangeArrowheads="1"/>
            </p:cNvSpPr>
            <p:nvPr/>
          </p:nvSpPr>
          <p:spPr bwMode="auto">
            <a:xfrm>
              <a:off x="3456" y="1622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6173" name="Text Box 26"/>
            <p:cNvSpPr txBox="1">
              <a:spLocks noChangeArrowheads="1"/>
            </p:cNvSpPr>
            <p:nvPr/>
          </p:nvSpPr>
          <p:spPr bwMode="auto">
            <a:xfrm>
              <a:off x="4368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6174" name="Text Box 27"/>
            <p:cNvSpPr txBox="1">
              <a:spLocks noChangeArrowheads="1"/>
            </p:cNvSpPr>
            <p:nvPr/>
          </p:nvSpPr>
          <p:spPr bwMode="auto">
            <a:xfrm>
              <a:off x="4704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6175" name="Text Box 28"/>
            <p:cNvSpPr txBox="1">
              <a:spLocks noChangeArrowheads="1"/>
            </p:cNvSpPr>
            <p:nvPr/>
          </p:nvSpPr>
          <p:spPr bwMode="auto">
            <a:xfrm>
              <a:off x="4992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6176" name="Line 29"/>
            <p:cNvSpPr>
              <a:spLocks noChangeShapeType="1"/>
            </p:cNvSpPr>
            <p:nvPr/>
          </p:nvSpPr>
          <p:spPr bwMode="auto">
            <a:xfrm>
              <a:off x="3504" y="152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30"/>
            <p:cNvSpPr>
              <a:spLocks noChangeShapeType="1"/>
            </p:cNvSpPr>
            <p:nvPr/>
          </p:nvSpPr>
          <p:spPr bwMode="auto">
            <a:xfrm>
              <a:off x="3504" y="205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Line 31"/>
            <p:cNvSpPr>
              <a:spLocks noChangeShapeType="1"/>
            </p:cNvSpPr>
            <p:nvPr/>
          </p:nvSpPr>
          <p:spPr bwMode="auto">
            <a:xfrm>
              <a:off x="3504" y="181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32"/>
            <p:cNvSpPr>
              <a:spLocks noChangeShapeType="1"/>
            </p:cNvSpPr>
            <p:nvPr/>
          </p:nvSpPr>
          <p:spPr bwMode="auto">
            <a:xfrm>
              <a:off x="3504" y="229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Line 33"/>
            <p:cNvSpPr>
              <a:spLocks noChangeShapeType="1"/>
            </p:cNvSpPr>
            <p:nvPr/>
          </p:nvSpPr>
          <p:spPr bwMode="auto">
            <a:xfrm>
              <a:off x="403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34"/>
            <p:cNvSpPr>
              <a:spLocks noChangeShapeType="1"/>
            </p:cNvSpPr>
            <p:nvPr/>
          </p:nvSpPr>
          <p:spPr bwMode="auto">
            <a:xfrm>
              <a:off x="432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35"/>
            <p:cNvSpPr>
              <a:spLocks noChangeShapeType="1"/>
            </p:cNvSpPr>
            <p:nvPr/>
          </p:nvSpPr>
          <p:spPr bwMode="auto">
            <a:xfrm>
              <a:off x="465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3" name="Line 36"/>
            <p:cNvSpPr>
              <a:spLocks noChangeShapeType="1"/>
            </p:cNvSpPr>
            <p:nvPr/>
          </p:nvSpPr>
          <p:spPr bwMode="auto">
            <a:xfrm>
              <a:off x="499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4" name="Rectangle 37" descr="Wide downward diagonal"/>
            <p:cNvSpPr>
              <a:spLocks noChangeArrowheads="1"/>
            </p:cNvSpPr>
            <p:nvPr/>
          </p:nvSpPr>
          <p:spPr bwMode="auto">
            <a:xfrm>
              <a:off x="3696" y="1526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85" name="Rectangle 38" descr="Wide downward diagonal"/>
            <p:cNvSpPr>
              <a:spLocks noChangeArrowheads="1"/>
            </p:cNvSpPr>
            <p:nvPr/>
          </p:nvSpPr>
          <p:spPr bwMode="auto">
            <a:xfrm>
              <a:off x="3696" y="2294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86" name="Rectangle 39" descr="Wide downward diagonal"/>
            <p:cNvSpPr>
              <a:spLocks noChangeArrowheads="1"/>
            </p:cNvSpPr>
            <p:nvPr/>
          </p:nvSpPr>
          <p:spPr bwMode="auto">
            <a:xfrm rot="5400000">
              <a:off x="3521" y="1783"/>
              <a:ext cx="1298" cy="299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87" name="Rectangle 40" descr="Wide downward diagonal"/>
            <p:cNvSpPr>
              <a:spLocks noChangeArrowheads="1"/>
            </p:cNvSpPr>
            <p:nvPr/>
          </p:nvSpPr>
          <p:spPr bwMode="auto">
            <a:xfrm rot="5400000">
              <a:off x="4477" y="1778"/>
              <a:ext cx="1297" cy="311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6160" name="Oval 41"/>
          <p:cNvSpPr>
            <a:spLocks noChangeArrowheads="1"/>
          </p:cNvSpPr>
          <p:nvPr/>
        </p:nvSpPr>
        <p:spPr bwMode="auto">
          <a:xfrm>
            <a:off x="990600" y="4648200"/>
            <a:ext cx="2514600" cy="1295400"/>
          </a:xfrm>
          <a:prstGeom prst="ellips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6161" name="Text Box 42"/>
          <p:cNvSpPr txBox="1">
            <a:spLocks noChangeArrowheads="1"/>
          </p:cNvSpPr>
          <p:nvPr/>
        </p:nvSpPr>
        <p:spPr bwMode="auto">
          <a:xfrm>
            <a:off x="5791200" y="3870325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6146" name="Object 4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495800"/>
          <a:ext cx="4083050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0" name="Visio" r:id="rId4" imgW="7591349" imgH="3431733" progId="Visio.Drawing.6">
                  <p:embed/>
                </p:oleObj>
              </mc:Choice>
              <mc:Fallback>
                <p:oleObj name="Visio" r:id="rId4" imgW="7591349" imgH="343173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95800"/>
                        <a:ext cx="4083050" cy="18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643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98086"/>
            <a:ext cx="8280400" cy="685800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After Merging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The question is </a:t>
            </a:r>
            <a:r>
              <a:rPr lang="en-US" altLang="zh-CN" sz="2200" b="1" dirty="0">
                <a:solidFill>
                  <a:srgbClr val="0101F4"/>
                </a:solidFill>
                <a:ea typeface="宋体" panose="02010600030101010101" pitchFamily="2" charset="-122"/>
              </a:rPr>
              <a:t>“How do we update the proximity matrix?” </a:t>
            </a:r>
          </a:p>
        </p:txBody>
      </p:sp>
      <p:sp>
        <p:nvSpPr>
          <p:cNvPr id="7173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Freeform 7"/>
          <p:cNvSpPr>
            <a:spLocks/>
          </p:cNvSpPr>
          <p:nvPr/>
        </p:nvSpPr>
        <p:spPr bwMode="auto">
          <a:xfrm>
            <a:off x="1295400" y="4953000"/>
            <a:ext cx="23622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7178" name="Text Box 9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1905000" y="51816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 </a:t>
            </a:r>
            <a:r>
              <a:rPr lang="en-US" altLang="zh-CN" b="0">
                <a:ea typeface="宋体" panose="02010600030101010101" pitchFamily="2" charset="-122"/>
              </a:rPr>
              <a:t>U</a:t>
            </a:r>
            <a:r>
              <a:rPr lang="en-US" altLang="zh-CN">
                <a:ea typeface="宋体" panose="02010600030101010101" pitchFamily="2" charset="-122"/>
              </a:rPr>
              <a:t> C5</a:t>
            </a:r>
          </a:p>
        </p:txBody>
      </p:sp>
      <p:sp>
        <p:nvSpPr>
          <p:cNvPr id="7180" name="Text Box 11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sp>
        <p:nvSpPr>
          <p:cNvPr id="7181" name="Text Box 12"/>
          <p:cNvSpPr txBox="1">
            <a:spLocks noChangeArrowheads="1"/>
          </p:cNvSpPr>
          <p:nvPr/>
        </p:nvSpPr>
        <p:spPr bwMode="auto">
          <a:xfrm>
            <a:off x="6172200" y="27432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        ?        ?        ?    	   </a:t>
            </a:r>
          </a:p>
        </p:txBody>
      </p:sp>
      <p:sp>
        <p:nvSpPr>
          <p:cNvPr id="7182" name="Text Box 13"/>
          <p:cNvSpPr txBox="1">
            <a:spLocks noChangeArrowheads="1"/>
          </p:cNvSpPr>
          <p:nvPr/>
        </p:nvSpPr>
        <p:spPr bwMode="auto">
          <a:xfrm>
            <a:off x="6651625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83" name="Text Box 14"/>
          <p:cNvSpPr txBox="1">
            <a:spLocks noChangeArrowheads="1"/>
          </p:cNvSpPr>
          <p:nvPr/>
        </p:nvSpPr>
        <p:spPr bwMode="auto">
          <a:xfrm>
            <a:off x="6651625" y="3200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84" name="Text Box 15"/>
          <p:cNvSpPr txBox="1">
            <a:spLocks noChangeArrowheads="1"/>
          </p:cNvSpPr>
          <p:nvPr/>
        </p:nvSpPr>
        <p:spPr bwMode="auto">
          <a:xfrm>
            <a:off x="6651625" y="3581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85" name="Text Box 16"/>
          <p:cNvSpPr txBox="1">
            <a:spLocks noChangeArrowheads="1"/>
          </p:cNvSpPr>
          <p:nvPr/>
        </p:nvSpPr>
        <p:spPr bwMode="auto">
          <a:xfrm>
            <a:off x="6629400" y="1555750"/>
            <a:ext cx="533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 </a:t>
            </a:r>
            <a:r>
              <a:rPr lang="en-US" altLang="zh-CN" b="0">
                <a:ea typeface="宋体" panose="02010600030101010101" pitchFamily="2" charset="-122"/>
              </a:rPr>
              <a:t>U </a:t>
            </a: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7186" name="Text Box 17"/>
          <p:cNvSpPr txBox="1">
            <a:spLocks noChangeArrowheads="1"/>
          </p:cNvSpPr>
          <p:nvPr/>
        </p:nvSpPr>
        <p:spPr bwMode="auto">
          <a:xfrm>
            <a:off x="60960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7187" name="Line 18"/>
          <p:cNvSpPr>
            <a:spLocks noChangeShapeType="1"/>
          </p:cNvSpPr>
          <p:nvPr/>
        </p:nvSpPr>
        <p:spPr bwMode="auto">
          <a:xfrm>
            <a:off x="60198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9"/>
          <p:cNvSpPr>
            <a:spLocks noChangeShapeType="1"/>
          </p:cNvSpPr>
          <p:nvPr/>
        </p:nvSpPr>
        <p:spPr bwMode="auto">
          <a:xfrm>
            <a:off x="5715000" y="22860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Text Box 20"/>
          <p:cNvSpPr txBox="1">
            <a:spLocks noChangeArrowheads="1"/>
          </p:cNvSpPr>
          <p:nvPr/>
        </p:nvSpPr>
        <p:spPr bwMode="auto">
          <a:xfrm>
            <a:off x="56388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7190" name="Text Box 21"/>
          <p:cNvSpPr txBox="1">
            <a:spLocks noChangeArrowheads="1"/>
          </p:cNvSpPr>
          <p:nvPr/>
        </p:nvSpPr>
        <p:spPr bwMode="auto">
          <a:xfrm>
            <a:off x="5638800" y="3200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sp>
        <p:nvSpPr>
          <p:cNvPr id="7191" name="Text Box 22"/>
          <p:cNvSpPr txBox="1">
            <a:spLocks noChangeArrowheads="1"/>
          </p:cNvSpPr>
          <p:nvPr/>
        </p:nvSpPr>
        <p:spPr bwMode="auto">
          <a:xfrm>
            <a:off x="5638800" y="36576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7192" name="Text Box 23"/>
          <p:cNvSpPr txBox="1">
            <a:spLocks noChangeArrowheads="1"/>
          </p:cNvSpPr>
          <p:nvPr/>
        </p:nvSpPr>
        <p:spPr bwMode="auto">
          <a:xfrm>
            <a:off x="5181600" y="2819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 </a:t>
            </a:r>
            <a:r>
              <a:rPr lang="en-US" altLang="zh-CN" b="0">
                <a:ea typeface="宋体" panose="02010600030101010101" pitchFamily="2" charset="-122"/>
              </a:rPr>
              <a:t>U </a:t>
            </a: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7193" name="Text Box 24"/>
          <p:cNvSpPr txBox="1">
            <a:spLocks noChangeArrowheads="1"/>
          </p:cNvSpPr>
          <p:nvPr/>
        </p:nvSpPr>
        <p:spPr bwMode="auto">
          <a:xfrm>
            <a:off x="70866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sp>
        <p:nvSpPr>
          <p:cNvPr id="7194" name="Text Box 25"/>
          <p:cNvSpPr txBox="1">
            <a:spLocks noChangeArrowheads="1"/>
          </p:cNvSpPr>
          <p:nvPr/>
        </p:nvSpPr>
        <p:spPr bwMode="auto">
          <a:xfrm>
            <a:off x="76200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7195" name="Line 26"/>
          <p:cNvSpPr>
            <a:spLocks noChangeShapeType="1"/>
          </p:cNvSpPr>
          <p:nvPr/>
        </p:nvSpPr>
        <p:spPr bwMode="auto">
          <a:xfrm>
            <a:off x="5715000" y="26670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6" name="Line 27"/>
          <p:cNvSpPr>
            <a:spLocks noChangeShapeType="1"/>
          </p:cNvSpPr>
          <p:nvPr/>
        </p:nvSpPr>
        <p:spPr bwMode="auto">
          <a:xfrm>
            <a:off x="5715000" y="3505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Line 28"/>
          <p:cNvSpPr>
            <a:spLocks noChangeShapeType="1"/>
          </p:cNvSpPr>
          <p:nvPr/>
        </p:nvSpPr>
        <p:spPr bwMode="auto">
          <a:xfrm>
            <a:off x="5715000" y="3124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" name="Line 29"/>
          <p:cNvSpPr>
            <a:spLocks noChangeShapeType="1"/>
          </p:cNvSpPr>
          <p:nvPr/>
        </p:nvSpPr>
        <p:spPr bwMode="auto">
          <a:xfrm>
            <a:off x="5715000" y="3886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9" name="Line 30"/>
          <p:cNvSpPr>
            <a:spLocks noChangeShapeType="1"/>
          </p:cNvSpPr>
          <p:nvPr/>
        </p:nvSpPr>
        <p:spPr bwMode="auto">
          <a:xfrm>
            <a:off x="65532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0" name="Line 31"/>
          <p:cNvSpPr>
            <a:spLocks noChangeShapeType="1"/>
          </p:cNvSpPr>
          <p:nvPr/>
        </p:nvSpPr>
        <p:spPr bwMode="auto">
          <a:xfrm>
            <a:off x="70104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1" name="Line 32"/>
          <p:cNvSpPr>
            <a:spLocks noChangeShapeType="1"/>
          </p:cNvSpPr>
          <p:nvPr/>
        </p:nvSpPr>
        <p:spPr bwMode="auto">
          <a:xfrm>
            <a:off x="75438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2" name="Line 33"/>
          <p:cNvSpPr>
            <a:spLocks noChangeShapeType="1"/>
          </p:cNvSpPr>
          <p:nvPr/>
        </p:nvSpPr>
        <p:spPr bwMode="auto">
          <a:xfrm>
            <a:off x="80772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3" name="Text Box 34"/>
          <p:cNvSpPr txBox="1">
            <a:spLocks noChangeArrowheads="1"/>
          </p:cNvSpPr>
          <p:nvPr/>
        </p:nvSpPr>
        <p:spPr bwMode="auto">
          <a:xfrm>
            <a:off x="5791200" y="3962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7170" name="Object 3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435475"/>
          <a:ext cx="408305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5" name="Visio" r:id="rId4" imgW="7591349" imgH="3654718" progId="Visio.Drawing.6">
                  <p:embed/>
                </p:oleObj>
              </mc:Choice>
              <mc:Fallback>
                <p:oleObj name="Visio" r:id="rId4" imgW="7591349" imgH="365471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35475"/>
                        <a:ext cx="408305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24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885" y="212254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1763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8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0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1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4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1776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1777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1778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1779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1780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1781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1782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1783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1784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1785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1786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1749" name="Line 29"/>
          <p:cNvSpPr>
            <a:spLocks noChangeShapeType="1"/>
          </p:cNvSpPr>
          <p:nvPr/>
        </p:nvSpPr>
        <p:spPr bwMode="auto">
          <a:xfrm>
            <a:off x="22098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0" name="Text Box 30"/>
          <p:cNvSpPr txBox="1">
            <a:spLocks noChangeArrowheads="1"/>
          </p:cNvSpPr>
          <p:nvPr/>
        </p:nvSpPr>
        <p:spPr bwMode="auto">
          <a:xfrm>
            <a:off x="2209800" y="160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Similarity?</a:t>
            </a:r>
          </a:p>
        </p:txBody>
      </p:sp>
      <p:sp>
        <p:nvSpPr>
          <p:cNvPr id="31751" name="Rectangle 3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 dirty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 dirty="0">
              <a:ea typeface="宋体" panose="02010600030101010101" pitchFamily="2" charset="-122"/>
            </a:endParaRPr>
          </a:p>
        </p:txBody>
      </p:sp>
      <p:sp>
        <p:nvSpPr>
          <p:cNvPr id="31752" name="Freeform 32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Oval 33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4" name="Oval 34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5" name="Oval 35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6" name="Oval 36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7" name="Freeform 37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8" name="Oval 38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9" name="Oval 39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60" name="Oval 40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61" name="Oval 41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62" name="Text Box 42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</p:spTree>
    <p:extLst>
      <p:ext uri="{BB962C8B-B14F-4D97-AF65-F5344CB8AC3E}">
        <p14:creationId xmlns:p14="http://schemas.microsoft.com/office/powerpoint/2010/main" val="3540846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2786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7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8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0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1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2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3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4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5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6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7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8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2799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2800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2801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2802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2803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2804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2805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2806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2807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2808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2809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2773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4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5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6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7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8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0" name="Oval 36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1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2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3" name="Line 39"/>
          <p:cNvSpPr>
            <a:spLocks noChangeShapeType="1"/>
          </p:cNvSpPr>
          <p:nvPr/>
        </p:nvSpPr>
        <p:spPr bwMode="auto">
          <a:xfrm flipV="1">
            <a:off x="1981200" y="1600200"/>
            <a:ext cx="1524000" cy="1524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4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2785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916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3810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1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5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6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7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8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0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1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2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3823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3824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3825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3826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3827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3828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3829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3830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3831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3832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3833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3797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8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799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0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1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2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3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4" name="Oval 36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5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6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7" name="Line 39"/>
          <p:cNvSpPr>
            <a:spLocks noChangeShapeType="1"/>
          </p:cNvSpPr>
          <p:nvPr/>
        </p:nvSpPr>
        <p:spPr bwMode="auto">
          <a:xfrm flipV="1">
            <a:off x="914400" y="1676400"/>
            <a:ext cx="3962400" cy="2286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8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3809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79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772400" cy="838200"/>
          </a:xfrm>
        </p:spPr>
        <p:txBody>
          <a:bodyPr/>
          <a:lstStyle/>
          <a:p>
            <a:r>
              <a:rPr lang="tr-TR" altLang="zh-CN" sz="3600">
                <a:latin typeface="Comic Sans MS" panose="030F0702030302020204" pitchFamily="66" charset="0"/>
              </a:rPr>
              <a:t>Rationale</a:t>
            </a:r>
            <a:r>
              <a:rPr lang="en-US" altLang="zh-CN" sz="3600">
                <a:latin typeface="Comic Sans MS" panose="030F0702030302020204" pitchFamily="66" charset="0"/>
              </a:rPr>
              <a:t> for Ensemble Learning</a:t>
            </a:r>
            <a:endParaRPr lang="tr-TR" altLang="zh-CN" sz="3600">
              <a:latin typeface="Comic Sans MS" panose="030F0702030302020204" pitchFamily="66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696200" cy="4572000"/>
          </a:xfrm>
        </p:spPr>
        <p:txBody>
          <a:bodyPr/>
          <a:lstStyle/>
          <a:p>
            <a:r>
              <a:rPr lang="tr-TR" altLang="zh-CN" dirty="0"/>
              <a:t>No Free Lunch thm: There is no algorithm that is always the most accurate</a:t>
            </a:r>
          </a:p>
          <a:p>
            <a:r>
              <a:rPr lang="tr-TR" altLang="zh-CN" dirty="0"/>
              <a:t>Generate a group of </a:t>
            </a:r>
            <a:r>
              <a:rPr lang="tr-TR" altLang="zh-CN" dirty="0">
                <a:solidFill>
                  <a:srgbClr val="FF0000"/>
                </a:solidFill>
              </a:rPr>
              <a:t>base-learners </a:t>
            </a:r>
            <a:r>
              <a:rPr lang="tr-TR" altLang="zh-CN" dirty="0"/>
              <a:t>which when combined have higher accuracy</a:t>
            </a:r>
          </a:p>
          <a:p>
            <a:r>
              <a:rPr lang="tr-TR" altLang="zh-CN" dirty="0"/>
              <a:t>Different learners use different</a:t>
            </a:r>
          </a:p>
          <a:p>
            <a:pPr lvl="1"/>
            <a:r>
              <a:rPr lang="tr-TR" altLang="zh-CN" sz="2400" dirty="0"/>
              <a:t>Algorithms</a:t>
            </a:r>
          </a:p>
          <a:p>
            <a:pPr lvl="1"/>
            <a:r>
              <a:rPr lang="tr-TR" altLang="zh-CN" sz="2400" dirty="0"/>
              <a:t>Parameters</a:t>
            </a:r>
          </a:p>
          <a:p>
            <a:pPr lvl="1"/>
            <a:r>
              <a:rPr lang="tr-TR" altLang="zh-CN" sz="2400" dirty="0"/>
              <a:t>Representations (Modalities)</a:t>
            </a:r>
          </a:p>
          <a:p>
            <a:pPr lvl="1"/>
            <a:r>
              <a:rPr lang="tr-TR" altLang="zh-CN" sz="2400" dirty="0"/>
              <a:t>Training sets</a:t>
            </a:r>
          </a:p>
          <a:p>
            <a:pPr lvl="1"/>
            <a:r>
              <a:rPr lang="tr-TR" altLang="zh-CN" sz="2400" dirty="0"/>
              <a:t>Subproblems</a:t>
            </a:r>
          </a:p>
          <a:p>
            <a:pPr>
              <a:buFont typeface="Wingdings" panose="05000000000000000000" pitchFamily="2" charset="2"/>
              <a:buNone/>
            </a:pPr>
            <a:endParaRPr lang="tr-TR" altLang="zh-CN" dirty="0"/>
          </a:p>
        </p:txBody>
      </p:sp>
    </p:spTree>
    <p:extLst>
      <p:ext uri="{BB962C8B-B14F-4D97-AF65-F5344CB8AC3E}">
        <p14:creationId xmlns:p14="http://schemas.microsoft.com/office/powerpoint/2010/main" val="651866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4849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0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1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2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3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4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5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6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7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8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9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0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1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4862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4863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4864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4865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4866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4867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4868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4869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4870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4871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4872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4821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2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3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4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5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6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7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8" name="Oval 36"/>
          <p:cNvSpPr>
            <a:spLocks noChangeArrowheads="1"/>
          </p:cNvSpPr>
          <p:nvPr/>
        </p:nvSpPr>
        <p:spPr bwMode="auto">
          <a:xfrm rot="5400000" flipV="1">
            <a:off x="3516313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9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30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1828800" y="2209800"/>
            <a:ext cx="22098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2" name="Line 40"/>
          <p:cNvSpPr>
            <a:spLocks noChangeShapeType="1"/>
          </p:cNvSpPr>
          <p:nvPr/>
        </p:nvSpPr>
        <p:spPr bwMode="auto">
          <a:xfrm flipV="1">
            <a:off x="1828800" y="1676400"/>
            <a:ext cx="1676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3" name="Line 41"/>
          <p:cNvSpPr>
            <a:spLocks noChangeShapeType="1"/>
          </p:cNvSpPr>
          <p:nvPr/>
        </p:nvSpPr>
        <p:spPr bwMode="auto">
          <a:xfrm flipV="1">
            <a:off x="1828800" y="1295400"/>
            <a:ext cx="2209800" cy="914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4" name="Line 42"/>
          <p:cNvSpPr>
            <a:spLocks noChangeShapeType="1"/>
          </p:cNvSpPr>
          <p:nvPr/>
        </p:nvSpPr>
        <p:spPr bwMode="auto">
          <a:xfrm flipV="1">
            <a:off x="1828800" y="1676400"/>
            <a:ext cx="30480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43"/>
          <p:cNvSpPr>
            <a:spLocks noChangeShapeType="1"/>
          </p:cNvSpPr>
          <p:nvPr/>
        </p:nvSpPr>
        <p:spPr bwMode="auto">
          <a:xfrm>
            <a:off x="1981200" y="1828800"/>
            <a:ext cx="205740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6" name="Line 44"/>
          <p:cNvSpPr>
            <a:spLocks noChangeShapeType="1"/>
          </p:cNvSpPr>
          <p:nvPr/>
        </p:nvSpPr>
        <p:spPr bwMode="auto">
          <a:xfrm flipV="1">
            <a:off x="1981200" y="1676400"/>
            <a:ext cx="1524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7" name="Line 45"/>
          <p:cNvSpPr>
            <a:spLocks noChangeShapeType="1"/>
          </p:cNvSpPr>
          <p:nvPr/>
        </p:nvSpPr>
        <p:spPr bwMode="auto">
          <a:xfrm flipV="1">
            <a:off x="1981200" y="1295400"/>
            <a:ext cx="2057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Line 46"/>
          <p:cNvSpPr>
            <a:spLocks noChangeShapeType="1"/>
          </p:cNvSpPr>
          <p:nvPr/>
        </p:nvSpPr>
        <p:spPr bwMode="auto">
          <a:xfrm flipV="1">
            <a:off x="1981200" y="1676400"/>
            <a:ext cx="28956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9" name="Line 47"/>
          <p:cNvSpPr>
            <a:spLocks noChangeShapeType="1"/>
          </p:cNvSpPr>
          <p:nvPr/>
        </p:nvSpPr>
        <p:spPr bwMode="auto">
          <a:xfrm>
            <a:off x="914400" y="1905000"/>
            <a:ext cx="31242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0" name="Line 48"/>
          <p:cNvSpPr>
            <a:spLocks noChangeShapeType="1"/>
          </p:cNvSpPr>
          <p:nvPr/>
        </p:nvSpPr>
        <p:spPr bwMode="auto">
          <a:xfrm flipV="1">
            <a:off x="914400" y="1676400"/>
            <a:ext cx="39624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1" name="Line 49"/>
          <p:cNvSpPr>
            <a:spLocks noChangeShapeType="1"/>
          </p:cNvSpPr>
          <p:nvPr/>
        </p:nvSpPr>
        <p:spPr bwMode="auto">
          <a:xfrm flipV="1">
            <a:off x="914400" y="1295400"/>
            <a:ext cx="3124200" cy="609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2" name="Line 50"/>
          <p:cNvSpPr>
            <a:spLocks noChangeShapeType="1"/>
          </p:cNvSpPr>
          <p:nvPr/>
        </p:nvSpPr>
        <p:spPr bwMode="auto">
          <a:xfrm flipV="1">
            <a:off x="914400" y="1676400"/>
            <a:ext cx="25908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3" name="Line 51"/>
          <p:cNvSpPr>
            <a:spLocks noChangeShapeType="1"/>
          </p:cNvSpPr>
          <p:nvPr/>
        </p:nvSpPr>
        <p:spPr bwMode="auto">
          <a:xfrm>
            <a:off x="1752600" y="1447800"/>
            <a:ext cx="2286000" cy="838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4" name="Line 52"/>
          <p:cNvSpPr>
            <a:spLocks noChangeShapeType="1"/>
          </p:cNvSpPr>
          <p:nvPr/>
        </p:nvSpPr>
        <p:spPr bwMode="auto">
          <a:xfrm>
            <a:off x="1752600" y="1447800"/>
            <a:ext cx="17526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5" name="Line 53"/>
          <p:cNvSpPr>
            <a:spLocks noChangeShapeType="1"/>
          </p:cNvSpPr>
          <p:nvPr/>
        </p:nvSpPr>
        <p:spPr bwMode="auto">
          <a:xfrm flipV="1">
            <a:off x="1752600" y="1295400"/>
            <a:ext cx="2286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6" name="Line 54"/>
          <p:cNvSpPr>
            <a:spLocks noChangeShapeType="1"/>
          </p:cNvSpPr>
          <p:nvPr/>
        </p:nvSpPr>
        <p:spPr bwMode="auto">
          <a:xfrm>
            <a:off x="1752600" y="1447800"/>
            <a:ext cx="31242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7" name="Text Box 55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4848" name="Rectangle 56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42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 flipV="1">
            <a:off x="1371600" y="1981200"/>
            <a:ext cx="28956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3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5860" name="Line 7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Line 8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Line 9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3" name="Line 10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4" name="Line 11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Text Box 19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5873" name="Text Box 20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5874" name="Text Box 21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5875" name="Text Box 22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5876" name="Text Box 23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5877" name="Text Box 24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5878" name="Text Box 2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5879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5880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5881" name="Text Box 28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5882" name="Text Box 29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5883" name="Text Box 30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5847" name="Oval 31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48" name="Oval 32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49" name="Oval 33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0" name="Oval 34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1" name="Freeform 35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Oval 36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3" name="Oval 37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4" name="Oval 38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5" name="Oval 39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6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5857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  <p:sp>
        <p:nvSpPr>
          <p:cNvPr id="35858" name="Text Box 42"/>
          <p:cNvSpPr txBox="1">
            <a:spLocks noChangeArrowheads="1"/>
          </p:cNvSpPr>
          <p:nvPr/>
        </p:nvSpPr>
        <p:spPr bwMode="auto">
          <a:xfrm>
            <a:off x="1219200" y="1828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35859" name="Text Box 43"/>
          <p:cNvSpPr txBox="1">
            <a:spLocks noChangeArrowheads="1"/>
          </p:cNvSpPr>
          <p:nvPr/>
        </p:nvSpPr>
        <p:spPr bwMode="auto">
          <a:xfrm>
            <a:off x="4114800" y="1828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</a:p>
        </p:txBody>
      </p:sp>
    </p:spTree>
    <p:extLst>
      <p:ext uri="{BB962C8B-B14F-4D97-AF65-F5344CB8AC3E}">
        <p14:creationId xmlns:p14="http://schemas.microsoft.com/office/powerpoint/2010/main" val="1296057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78868" y="491580"/>
            <a:ext cx="7226300" cy="577056"/>
          </a:xfrm>
        </p:spPr>
        <p:txBody>
          <a:bodyPr/>
          <a:lstStyle/>
          <a:p>
            <a:pPr algn="l" eaLnBrk="1" hangingPunct="1"/>
            <a:r>
              <a:rPr lang="en-US" altLang="zh-CN" sz="2800" dirty="0">
                <a:ea typeface="宋体" panose="02010600030101010101" pitchFamily="2" charset="-122"/>
              </a:rPr>
              <a:t>3. Density-Based Clustering Methods</a:t>
            </a:r>
          </a:p>
        </p:txBody>
      </p:sp>
      <p:sp>
        <p:nvSpPr>
          <p:cNvPr id="7680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3568" y="1412776"/>
            <a:ext cx="8077200" cy="49530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Clustering based on density (local cluster criterion), such as density-connected points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Major features: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Discover clusters of arbitrary shape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Handle noise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One scan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Need density parameters as termination condition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Several interesting studies: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DBSCAN:</a:t>
            </a:r>
            <a:r>
              <a:rPr lang="en-US" altLang="zh-CN" sz="2400" dirty="0">
                <a:ea typeface="宋体" panose="02010600030101010101" pitchFamily="2" charset="-122"/>
              </a:rPr>
              <a:t> Ester, et al. (KDD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96)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OPTICS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dirty="0" err="1">
                <a:ea typeface="宋体" panose="02010600030101010101" pitchFamily="2" charset="-122"/>
              </a:rPr>
              <a:t>Ankerst</a:t>
            </a:r>
            <a:r>
              <a:rPr lang="en-US" altLang="zh-CN" sz="2400" dirty="0">
                <a:ea typeface="宋体" panose="02010600030101010101" pitchFamily="2" charset="-122"/>
              </a:rPr>
              <a:t>, et al (SIGMOD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99).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DENCLUE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dirty="0" err="1">
                <a:ea typeface="宋体" panose="02010600030101010101" pitchFamily="2" charset="-122"/>
              </a:rPr>
              <a:t>Hinneburg</a:t>
            </a:r>
            <a:r>
              <a:rPr lang="en-US" altLang="zh-CN" sz="2400" dirty="0">
                <a:ea typeface="宋体" panose="02010600030101010101" pitchFamily="2" charset="-122"/>
              </a:rPr>
              <a:t> &amp; D. </a:t>
            </a:r>
            <a:r>
              <a:rPr lang="en-US" altLang="zh-CN" sz="2400" dirty="0" err="1">
                <a:ea typeface="宋体" panose="02010600030101010101" pitchFamily="2" charset="-122"/>
              </a:rPr>
              <a:t>Keim</a:t>
            </a:r>
            <a:r>
              <a:rPr lang="en-US" altLang="zh-CN" sz="2400" dirty="0">
                <a:ea typeface="宋体" panose="02010600030101010101" pitchFamily="2" charset="-122"/>
              </a:rPr>
              <a:t>  (KDD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98)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CLIQUE</a:t>
            </a:r>
            <a:r>
              <a:rPr lang="en-US" altLang="zh-CN" sz="2400" dirty="0">
                <a:ea typeface="宋体" panose="02010600030101010101" pitchFamily="2" charset="-122"/>
              </a:rPr>
              <a:t>: Agrawal, et al. (SIGMOD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98)</a:t>
            </a:r>
          </a:p>
        </p:txBody>
      </p:sp>
    </p:spTree>
    <p:extLst>
      <p:ext uri="{BB962C8B-B14F-4D97-AF65-F5344CB8AC3E}">
        <p14:creationId xmlns:p14="http://schemas.microsoft.com/office/powerpoint/2010/main" val="838695676"/>
      </p:ext>
    </p:extLst>
  </p:cSld>
  <p:clrMapOvr>
    <a:masterClrMapping/>
  </p:clrMapOvr>
  <p:transition>
    <p:check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260648"/>
            <a:ext cx="8280400" cy="55245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3. Density-based Clustering: DBSCAN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Key concepts</a:t>
            </a:r>
            <a:endParaRPr lang="en-US" altLang="zh-CN" sz="2800" b="1" dirty="0">
              <a:solidFill>
                <a:srgbClr val="0101F4"/>
              </a:solidFill>
              <a:ea typeface="宋体" panose="02010600030101010101" pitchFamily="2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Density</a:t>
            </a: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number of points within a specified radius (Eps)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A point is a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core point </a:t>
            </a:r>
            <a:r>
              <a:rPr lang="en-US" altLang="zh-CN" sz="2400" dirty="0">
                <a:ea typeface="宋体" panose="02010600030101010101" pitchFamily="2" charset="-122"/>
              </a:rPr>
              <a:t>if it has more than a specified number of points (</a:t>
            </a:r>
            <a:r>
              <a:rPr lang="en-US" altLang="zh-CN" sz="2400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) within Eps [These are points that are at the interior of a cluster].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A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border point </a:t>
            </a:r>
            <a:r>
              <a:rPr lang="en-US" altLang="zh-CN" sz="2400" dirty="0">
                <a:ea typeface="宋体" panose="02010600030101010101" pitchFamily="2" charset="-122"/>
              </a:rPr>
              <a:t>has fewer than </a:t>
            </a:r>
            <a:r>
              <a:rPr lang="en-US" altLang="zh-CN" sz="2400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within Eps, but is in the neighborhood of a core point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A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noise point </a:t>
            </a:r>
            <a:r>
              <a:rPr lang="en-US" altLang="zh-CN" sz="2400" dirty="0">
                <a:ea typeface="宋体" panose="02010600030101010101" pitchFamily="2" charset="-122"/>
              </a:rPr>
              <a:t>is any point that </a:t>
            </a:r>
            <a:r>
              <a:rPr lang="en-US" altLang="zh-CN" sz="2000" dirty="0">
                <a:ea typeface="宋体" panose="02010600030101010101" pitchFamily="2" charset="-122"/>
              </a:rPr>
              <a:t>is not a core point or a border point.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119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78606" y="438150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DBSCAN: Core, Border, and Noise Points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"/>
          <a:stretch>
            <a:fillRect/>
          </a:stretch>
        </p:blipFill>
        <p:spPr bwMode="auto">
          <a:xfrm>
            <a:off x="762000" y="990600"/>
            <a:ext cx="73136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66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37631" y="542926"/>
            <a:ext cx="8534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Two parameters</a:t>
            </a:r>
            <a:r>
              <a:rPr lang="en-US" altLang="zh-CN" sz="2400" b="1" i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Maximum radius of the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neighbourhood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MinPts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Minimum number of points in an Eps-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neighbourhood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that point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zh-CN" sz="2400" b="1" dirty="0" err="1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 err="1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(p):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 belongs to D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dist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p,q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&lt;= Eps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Directly density-reachable: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point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directly density-reachable from a point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wrt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MinPts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if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 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belongs to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(q)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 core point condition: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(q)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&gt;=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MinPts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b="1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8854" name="Group 1028"/>
          <p:cNvGrpSpPr>
            <a:grpSpLocks/>
          </p:cNvGrpSpPr>
          <p:nvPr/>
        </p:nvGrpSpPr>
        <p:grpSpPr bwMode="auto">
          <a:xfrm>
            <a:off x="4800600" y="4800600"/>
            <a:ext cx="3879850" cy="1663700"/>
            <a:chOff x="3316" y="2788"/>
            <a:chExt cx="2444" cy="1048"/>
          </a:xfrm>
        </p:grpSpPr>
        <p:grpSp>
          <p:nvGrpSpPr>
            <p:cNvPr id="78855" name="Group 1029"/>
            <p:cNvGrpSpPr>
              <a:grpSpLocks/>
            </p:cNvGrpSpPr>
            <p:nvPr/>
          </p:nvGrpSpPr>
          <p:grpSpPr bwMode="auto">
            <a:xfrm>
              <a:off x="3316" y="2788"/>
              <a:ext cx="1048" cy="1048"/>
              <a:chOff x="3316" y="2788"/>
              <a:chExt cx="1048" cy="1048"/>
            </a:xfrm>
          </p:grpSpPr>
          <p:sp>
            <p:nvSpPr>
              <p:cNvPr id="78857" name="Oval 1030"/>
              <p:cNvSpPr>
                <a:spLocks noChangeArrowheads="1"/>
              </p:cNvSpPr>
              <p:nvPr/>
            </p:nvSpPr>
            <p:spPr bwMode="auto">
              <a:xfrm>
                <a:off x="3386" y="3281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58" name="Oval 1031"/>
              <p:cNvSpPr>
                <a:spLocks noChangeArrowheads="1"/>
              </p:cNvSpPr>
              <p:nvPr/>
            </p:nvSpPr>
            <p:spPr bwMode="auto">
              <a:xfrm>
                <a:off x="3598" y="3351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59" name="Oval 1032"/>
              <p:cNvSpPr>
                <a:spLocks noChangeArrowheads="1"/>
              </p:cNvSpPr>
              <p:nvPr/>
            </p:nvSpPr>
            <p:spPr bwMode="auto">
              <a:xfrm>
                <a:off x="3598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0" name="Oval 1033"/>
              <p:cNvSpPr>
                <a:spLocks noChangeArrowheads="1"/>
              </p:cNvSpPr>
              <p:nvPr/>
            </p:nvSpPr>
            <p:spPr bwMode="auto">
              <a:xfrm>
                <a:off x="3316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1" name="Oval 1034"/>
              <p:cNvSpPr>
                <a:spLocks noChangeArrowheads="1"/>
              </p:cNvSpPr>
              <p:nvPr/>
            </p:nvSpPr>
            <p:spPr bwMode="auto">
              <a:xfrm>
                <a:off x="3457" y="342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2" name="Oval 1035"/>
              <p:cNvSpPr>
                <a:spLocks noChangeArrowheads="1"/>
              </p:cNvSpPr>
              <p:nvPr/>
            </p:nvSpPr>
            <p:spPr bwMode="auto">
              <a:xfrm>
                <a:off x="3457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3" name="Oval 1036"/>
              <p:cNvSpPr>
                <a:spLocks noChangeArrowheads="1"/>
              </p:cNvSpPr>
              <p:nvPr/>
            </p:nvSpPr>
            <p:spPr bwMode="auto">
              <a:xfrm>
                <a:off x="3668" y="3633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4" name="Oval 1037"/>
              <p:cNvSpPr>
                <a:spLocks noChangeArrowheads="1"/>
              </p:cNvSpPr>
              <p:nvPr/>
            </p:nvSpPr>
            <p:spPr bwMode="auto">
              <a:xfrm>
                <a:off x="3668" y="2788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5" name="Oval 1038"/>
              <p:cNvSpPr>
                <a:spLocks noChangeArrowheads="1"/>
              </p:cNvSpPr>
              <p:nvPr/>
            </p:nvSpPr>
            <p:spPr bwMode="auto">
              <a:xfrm>
                <a:off x="3668" y="2999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6" name="Oval 1039"/>
              <p:cNvSpPr>
                <a:spLocks noChangeArrowheads="1"/>
              </p:cNvSpPr>
              <p:nvPr/>
            </p:nvSpPr>
            <p:spPr bwMode="auto">
              <a:xfrm>
                <a:off x="4090" y="3422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7" name="Oval 1040"/>
              <p:cNvSpPr>
                <a:spLocks noChangeArrowheads="1"/>
              </p:cNvSpPr>
              <p:nvPr/>
            </p:nvSpPr>
            <p:spPr bwMode="auto">
              <a:xfrm>
                <a:off x="3950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8" name="Oval 1041"/>
              <p:cNvSpPr>
                <a:spLocks noChangeArrowheads="1"/>
              </p:cNvSpPr>
              <p:nvPr/>
            </p:nvSpPr>
            <p:spPr bwMode="auto">
              <a:xfrm>
                <a:off x="3598" y="349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9" name="Oval 1042"/>
              <p:cNvSpPr>
                <a:spLocks noChangeArrowheads="1"/>
              </p:cNvSpPr>
              <p:nvPr/>
            </p:nvSpPr>
            <p:spPr bwMode="auto">
              <a:xfrm>
                <a:off x="3738" y="3351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0" name="Oval 1043"/>
              <p:cNvSpPr>
                <a:spLocks noChangeArrowheads="1"/>
              </p:cNvSpPr>
              <p:nvPr/>
            </p:nvSpPr>
            <p:spPr bwMode="auto">
              <a:xfrm>
                <a:off x="3879" y="3562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1" name="Oval 1044"/>
              <p:cNvSpPr>
                <a:spLocks noChangeArrowheads="1"/>
              </p:cNvSpPr>
              <p:nvPr/>
            </p:nvSpPr>
            <p:spPr bwMode="auto">
              <a:xfrm>
                <a:off x="4231" y="3633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2" name="Oval 1045"/>
              <p:cNvSpPr>
                <a:spLocks noChangeArrowheads="1"/>
              </p:cNvSpPr>
              <p:nvPr/>
            </p:nvSpPr>
            <p:spPr bwMode="auto">
              <a:xfrm>
                <a:off x="3457" y="3140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3" name="Rectangle 1046"/>
              <p:cNvSpPr>
                <a:spLocks noChangeArrowheads="1"/>
              </p:cNvSpPr>
              <p:nvPr/>
            </p:nvSpPr>
            <p:spPr bwMode="auto">
              <a:xfrm>
                <a:off x="3984" y="2976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</a:p>
            </p:txBody>
          </p:sp>
          <p:sp>
            <p:nvSpPr>
              <p:cNvPr id="78874" name="Rectangle 1047"/>
              <p:cNvSpPr>
                <a:spLocks noChangeArrowheads="1"/>
              </p:cNvSpPr>
              <p:nvPr/>
            </p:nvSpPr>
            <p:spPr bwMode="auto">
              <a:xfrm>
                <a:off x="3792" y="3216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</a:p>
            </p:txBody>
          </p:sp>
        </p:grpSp>
        <p:sp>
          <p:nvSpPr>
            <p:cNvPr id="78856" name="Rectangle 1048"/>
            <p:cNvSpPr>
              <a:spLocks noChangeArrowheads="1"/>
            </p:cNvSpPr>
            <p:nvPr/>
          </p:nvSpPr>
          <p:spPr bwMode="auto">
            <a:xfrm>
              <a:off x="4608" y="2976"/>
              <a:ext cx="1152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MinPts = 5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Eps = 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4333"/>
      </p:ext>
    </p:extLst>
  </p:cSld>
  <p:clrMapOvr>
    <a:masterClrMapping/>
  </p:clrMapOvr>
  <p:transition>
    <p:check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438" y="628650"/>
            <a:ext cx="5638800" cy="4648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Density-reachable: 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point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density-reachable from a point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wrt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MinPts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if there is a chain of points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such that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directly density-reachable from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Density-connected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point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density-connected to a point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wrt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MinPts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if there is a point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such that both,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are density-reachable from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wrt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MinPts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9878" name="Oval 4"/>
          <p:cNvSpPr>
            <a:spLocks noChangeArrowheads="1"/>
          </p:cNvSpPr>
          <p:nvPr/>
        </p:nvSpPr>
        <p:spPr bwMode="auto">
          <a:xfrm>
            <a:off x="7019925" y="1471142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79" name="Oval 5"/>
          <p:cNvSpPr>
            <a:spLocks noChangeArrowheads="1"/>
          </p:cNvSpPr>
          <p:nvPr/>
        </p:nvSpPr>
        <p:spPr bwMode="auto">
          <a:xfrm>
            <a:off x="7356475" y="1582267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0" name="Oval 6"/>
          <p:cNvSpPr>
            <a:spLocks noChangeArrowheads="1"/>
          </p:cNvSpPr>
          <p:nvPr/>
        </p:nvSpPr>
        <p:spPr bwMode="auto">
          <a:xfrm>
            <a:off x="7356475" y="124730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1" name="Oval 7"/>
          <p:cNvSpPr>
            <a:spLocks noChangeArrowheads="1"/>
          </p:cNvSpPr>
          <p:nvPr/>
        </p:nvSpPr>
        <p:spPr bwMode="auto">
          <a:xfrm>
            <a:off x="6908800" y="1917229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2" name="Oval 8"/>
          <p:cNvSpPr>
            <a:spLocks noChangeArrowheads="1"/>
          </p:cNvSpPr>
          <p:nvPr/>
        </p:nvSpPr>
        <p:spPr bwMode="auto">
          <a:xfrm>
            <a:off x="7132638" y="169497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3" name="Oval 9"/>
          <p:cNvSpPr>
            <a:spLocks noChangeArrowheads="1"/>
          </p:cNvSpPr>
          <p:nvPr/>
        </p:nvSpPr>
        <p:spPr bwMode="auto">
          <a:xfrm>
            <a:off x="7132638" y="1917229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4" name="Oval 10"/>
          <p:cNvSpPr>
            <a:spLocks noChangeArrowheads="1"/>
          </p:cNvSpPr>
          <p:nvPr/>
        </p:nvSpPr>
        <p:spPr bwMode="auto">
          <a:xfrm>
            <a:off x="7467600" y="2029942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5" name="Oval 11"/>
          <p:cNvSpPr>
            <a:spLocks noChangeArrowheads="1"/>
          </p:cNvSpPr>
          <p:nvPr/>
        </p:nvSpPr>
        <p:spPr bwMode="auto">
          <a:xfrm>
            <a:off x="7467600" y="1023467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6" name="Oval 12"/>
          <p:cNvSpPr>
            <a:spLocks noChangeArrowheads="1"/>
          </p:cNvSpPr>
          <p:nvPr/>
        </p:nvSpPr>
        <p:spPr bwMode="auto">
          <a:xfrm>
            <a:off x="8137525" y="1694979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7" name="Oval 13"/>
          <p:cNvSpPr>
            <a:spLocks noChangeArrowheads="1"/>
          </p:cNvSpPr>
          <p:nvPr/>
        </p:nvSpPr>
        <p:spPr bwMode="auto">
          <a:xfrm>
            <a:off x="7915275" y="124730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8" name="Oval 14"/>
          <p:cNvSpPr>
            <a:spLocks noChangeArrowheads="1"/>
          </p:cNvSpPr>
          <p:nvPr/>
        </p:nvSpPr>
        <p:spPr bwMode="auto">
          <a:xfrm>
            <a:off x="7356475" y="180610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9" name="Oval 15"/>
          <p:cNvSpPr>
            <a:spLocks noChangeArrowheads="1"/>
          </p:cNvSpPr>
          <p:nvPr/>
        </p:nvSpPr>
        <p:spPr bwMode="auto">
          <a:xfrm>
            <a:off x="7578725" y="1582267"/>
            <a:ext cx="100013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0" name="Oval 16"/>
          <p:cNvSpPr>
            <a:spLocks noChangeArrowheads="1"/>
          </p:cNvSpPr>
          <p:nvPr/>
        </p:nvSpPr>
        <p:spPr bwMode="auto">
          <a:xfrm>
            <a:off x="7802563" y="1917229"/>
            <a:ext cx="100012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1" name="Oval 17"/>
          <p:cNvSpPr>
            <a:spLocks noChangeArrowheads="1"/>
          </p:cNvSpPr>
          <p:nvPr/>
        </p:nvSpPr>
        <p:spPr bwMode="auto">
          <a:xfrm>
            <a:off x="8361363" y="2029942"/>
            <a:ext cx="100012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2" name="Oval 18"/>
          <p:cNvSpPr>
            <a:spLocks noChangeArrowheads="1"/>
          </p:cNvSpPr>
          <p:nvPr/>
        </p:nvSpPr>
        <p:spPr bwMode="auto">
          <a:xfrm>
            <a:off x="7086600" y="1450504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3" name="Oval 19"/>
          <p:cNvSpPr>
            <a:spLocks noChangeArrowheads="1"/>
          </p:cNvSpPr>
          <p:nvPr/>
        </p:nvSpPr>
        <p:spPr bwMode="auto">
          <a:xfrm>
            <a:off x="6370638" y="1323504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4" name="Rectangle 20"/>
          <p:cNvSpPr>
            <a:spLocks noChangeArrowheads="1"/>
          </p:cNvSpPr>
          <p:nvPr/>
        </p:nvSpPr>
        <p:spPr bwMode="auto">
          <a:xfrm>
            <a:off x="7969250" y="1063154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79895" name="Rectangle 21"/>
          <p:cNvSpPr>
            <a:spLocks noChangeArrowheads="1"/>
          </p:cNvSpPr>
          <p:nvPr/>
        </p:nvSpPr>
        <p:spPr bwMode="auto">
          <a:xfrm>
            <a:off x="6597650" y="1748954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79896" name="Oval 22"/>
          <p:cNvSpPr>
            <a:spLocks noChangeArrowheads="1"/>
          </p:cNvSpPr>
          <p:nvPr/>
        </p:nvSpPr>
        <p:spPr bwMode="auto">
          <a:xfrm>
            <a:off x="7315200" y="764704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7" name="Rectangle 23"/>
          <p:cNvSpPr>
            <a:spLocks noChangeArrowheads="1"/>
          </p:cNvSpPr>
          <p:nvPr/>
        </p:nvSpPr>
        <p:spPr bwMode="auto">
          <a:xfrm>
            <a:off x="7359650" y="152035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b="1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79898" name="Line 24"/>
          <p:cNvSpPr>
            <a:spLocks noChangeShapeType="1"/>
          </p:cNvSpPr>
          <p:nvPr/>
        </p:nvSpPr>
        <p:spPr bwMode="auto">
          <a:xfrm flipH="1">
            <a:off x="7435850" y="1367954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9899" name="Group 25"/>
          <p:cNvGrpSpPr>
            <a:grpSpLocks/>
          </p:cNvGrpSpPr>
          <p:nvPr/>
        </p:nvGrpSpPr>
        <p:grpSpPr bwMode="auto">
          <a:xfrm>
            <a:off x="5867400" y="3355504"/>
            <a:ext cx="2863850" cy="1638300"/>
            <a:chOff x="3428" y="2740"/>
            <a:chExt cx="1804" cy="1032"/>
          </a:xfrm>
        </p:grpSpPr>
        <p:sp>
          <p:nvSpPr>
            <p:cNvPr id="79901" name="Oval 26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2" name="Oval 27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3" name="Oval 28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4" name="Oval 29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5" name="Oval 30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6" name="Oval 31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7" name="Oval 32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8" name="Oval 33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9" name="Oval 34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0" name="Oval 35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1" name="Oval 36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2" name="Oval 37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3" name="Oval 38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4" name="Oval 39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5" name="Rectangle 40"/>
            <p:cNvSpPr>
              <a:spLocks noChangeArrowheads="1"/>
            </p:cNvSpPr>
            <p:nvPr/>
          </p:nvSpPr>
          <p:spPr bwMode="auto">
            <a:xfrm>
              <a:off x="3504" y="283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79916" name="Rectangle 41"/>
            <p:cNvSpPr>
              <a:spLocks noChangeArrowheads="1"/>
            </p:cNvSpPr>
            <p:nvPr/>
          </p:nvSpPr>
          <p:spPr bwMode="auto">
            <a:xfrm>
              <a:off x="4992" y="283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</a:p>
          </p:txBody>
        </p:sp>
        <p:sp>
          <p:nvSpPr>
            <p:cNvPr id="79917" name="Oval 42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8" name="Oval 43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9" name="Oval 44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0" name="Oval 45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1" name="Oval 46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2" name="Oval 47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3" name="Oval 48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4" name="Oval 49"/>
            <p:cNvSpPr>
              <a:spLocks noChangeArrowheads="1"/>
            </p:cNvSpPr>
            <p:nvPr/>
          </p:nvSpPr>
          <p:spPr bwMode="auto">
            <a:xfrm>
              <a:off x="3860" y="3076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5" name="Oval 50"/>
            <p:cNvSpPr>
              <a:spLocks noChangeArrowheads="1"/>
            </p:cNvSpPr>
            <p:nvPr/>
          </p:nvSpPr>
          <p:spPr bwMode="auto">
            <a:xfrm>
              <a:off x="424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6" name="Oval 51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7" name="Line 52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28" name="Line 53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29" name="Oval 54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0" name="Oval 55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1" name="Oval 56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2" name="Oval 57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3" name="Line 58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34" name="Line 59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35" name="Rectangle 60"/>
            <p:cNvSpPr>
              <a:spLocks noChangeArrowheads="1"/>
            </p:cNvSpPr>
            <p:nvPr/>
          </p:nvSpPr>
          <p:spPr bwMode="auto">
            <a:xfrm>
              <a:off x="4176" y="331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</a:p>
          </p:txBody>
        </p:sp>
      </p:grpSp>
      <p:sp>
        <p:nvSpPr>
          <p:cNvPr id="79900" name="Line 61"/>
          <p:cNvSpPr>
            <a:spLocks noChangeShapeType="1"/>
          </p:cNvSpPr>
          <p:nvPr/>
        </p:nvSpPr>
        <p:spPr bwMode="auto">
          <a:xfrm flipV="1">
            <a:off x="6934200" y="1679104"/>
            <a:ext cx="457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>
          <a:xfrm>
            <a:off x="223867" y="5645201"/>
            <a:ext cx="8305800" cy="469798"/>
          </a:xfrm>
          <a:prstGeom prst="rect">
            <a:avLst/>
          </a:prstGeom>
        </p:spPr>
        <p:txBody>
          <a:bodyPr/>
          <a:lstStyle>
            <a:lvl1pPr marL="292100" indent="-2921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A </a:t>
            </a:r>
            <a:r>
              <a:rPr lang="en-US" altLang="zh-CN" sz="2400" i="1">
                <a:ea typeface="宋体" panose="02010600030101010101" pitchFamily="2" charset="-122"/>
              </a:rPr>
              <a:t>cluster</a:t>
            </a:r>
            <a:r>
              <a:rPr lang="en-US" altLang="zh-CN" sz="2400">
                <a:ea typeface="宋体" panose="02010600030101010101" pitchFamily="2" charset="-122"/>
              </a:rPr>
              <a:t> is defined as </a:t>
            </a:r>
            <a:r>
              <a:rPr lang="en-US" altLang="zh-CN" sz="2400" b="1">
                <a:solidFill>
                  <a:srgbClr val="0101F4"/>
                </a:solidFill>
                <a:ea typeface="宋体" panose="02010600030101010101" pitchFamily="2" charset="-122"/>
              </a:rPr>
              <a:t>a maximal set of density-connected points</a:t>
            </a:r>
            <a:endParaRPr lang="en-US" altLang="zh-CN" sz="2400" b="1" dirty="0">
              <a:solidFill>
                <a:srgbClr val="0101F4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223372"/>
      </p:ext>
    </p:extLst>
  </p:cSld>
  <p:clrMapOvr>
    <a:masterClrMapping/>
  </p:clrMapOvr>
  <p:transition>
    <p:check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95536" y="528638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When DBSCAN Works Well</a:t>
            </a:r>
          </a:p>
        </p:txBody>
      </p:sp>
      <p:pic>
        <p:nvPicPr>
          <p:cNvPr id="55299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088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2052"/>
          <p:cNvSpPr txBox="1">
            <a:spLocks noChangeArrowheads="1"/>
          </p:cNvSpPr>
          <p:nvPr/>
        </p:nvSpPr>
        <p:spPr bwMode="auto">
          <a:xfrm>
            <a:off x="990600" y="44338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grpSp>
        <p:nvGrpSpPr>
          <p:cNvPr id="2" name="Group 2053"/>
          <p:cNvGrpSpPr>
            <a:grpSpLocks/>
          </p:cNvGrpSpPr>
          <p:nvPr/>
        </p:nvGrpSpPr>
        <p:grpSpPr bwMode="auto">
          <a:xfrm>
            <a:off x="4271963" y="1004888"/>
            <a:ext cx="4872037" cy="3871912"/>
            <a:chOff x="2691" y="633"/>
            <a:chExt cx="3069" cy="2439"/>
          </a:xfrm>
        </p:grpSpPr>
        <p:pic>
          <p:nvPicPr>
            <p:cNvPr id="55303" name="Picture 205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2055"/>
            <p:cNvSpPr txBox="1">
              <a:spLocks noChangeArrowheads="1"/>
            </p:cNvSpPr>
            <p:nvPr/>
          </p:nvSpPr>
          <p:spPr bwMode="auto">
            <a:xfrm>
              <a:off x="3312" y="2841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Clusters</a:t>
              </a:r>
            </a:p>
          </p:txBody>
        </p:sp>
      </p:grpSp>
      <p:sp>
        <p:nvSpPr>
          <p:cNvPr id="1653768" name="Text Box 2056"/>
          <p:cNvSpPr txBox="1">
            <a:spLocks noChangeArrowheads="1"/>
          </p:cNvSpPr>
          <p:nvPr/>
        </p:nvSpPr>
        <p:spPr bwMode="auto">
          <a:xfrm>
            <a:off x="827584" y="5229200"/>
            <a:ext cx="66294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000" dirty="0">
                <a:ea typeface="宋体" panose="02010600030101010101" pitchFamily="2" charset="-122"/>
              </a:rPr>
              <a:t>Robust to Noise</a:t>
            </a: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000" dirty="0">
                <a:ea typeface="宋体" panose="02010600030101010101" pitchFamily="2" charset="-122"/>
              </a:rPr>
              <a:t>Can handle clusters of different shapes and sizes</a:t>
            </a:r>
          </a:p>
        </p:txBody>
      </p:sp>
    </p:spTree>
    <p:extLst>
      <p:ext uri="{BB962C8B-B14F-4D97-AF65-F5344CB8AC3E}">
        <p14:creationId xmlns:p14="http://schemas.microsoft.com/office/powerpoint/2010/main" val="334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3768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38150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When DBSCAN Does NOT Work Well</a:t>
            </a:r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1066800" y="3886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sp>
        <p:nvSpPr>
          <p:cNvPr id="11270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pic>
        <p:nvPicPr>
          <p:cNvPr id="11271" name="Picture 5" descr="fish_clus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6" name="Object 0"/>
          <p:cNvGraphicFramePr>
            <a:graphicFrameLocks noChangeAspect="1"/>
          </p:cNvGraphicFramePr>
          <p:nvPr/>
        </p:nvGraphicFramePr>
        <p:xfrm>
          <a:off x="4648200" y="1066800"/>
          <a:ext cx="3363913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r:id="rId5" imgW="4686706" imgH="3177815" progId="MSPhotoEd.3">
                  <p:embed/>
                </p:oleObj>
              </mc:Choice>
              <mc:Fallback>
                <p:oleObj r:id="rId5" imgW="4686706" imgH="317781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066800"/>
                        <a:ext cx="3363913" cy="228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4800600" y="33528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(MinPts=4, Eps=9.75).</a:t>
            </a:r>
            <a:r>
              <a:rPr lang="en-US" altLang="zh-CN" sz="9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267" name="Object 1"/>
          <p:cNvGraphicFramePr>
            <a:graphicFrameLocks noChangeAspect="1"/>
          </p:cNvGraphicFramePr>
          <p:nvPr/>
        </p:nvGraphicFramePr>
        <p:xfrm>
          <a:off x="4724400" y="3733800"/>
          <a:ext cx="336391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r:id="rId7" imgW="4686706" imgH="3177815" progId="MSPhotoEd.3">
                  <p:embed/>
                </p:oleObj>
              </mc:Choice>
              <mc:Fallback>
                <p:oleObj r:id="rId7" imgW="4686706" imgH="317781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33800"/>
                        <a:ext cx="3363913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724400" y="60198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(MinPts=4, Eps=9.92)</a:t>
            </a:r>
          </a:p>
        </p:txBody>
      </p:sp>
      <p:sp>
        <p:nvSpPr>
          <p:cNvPr id="1654796" name="Text Box 12"/>
          <p:cNvSpPr txBox="1">
            <a:spLocks noChangeArrowheads="1"/>
          </p:cNvSpPr>
          <p:nvPr/>
        </p:nvSpPr>
        <p:spPr bwMode="auto">
          <a:xfrm>
            <a:off x="571500" y="5086350"/>
            <a:ext cx="3505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800" dirty="0">
                <a:solidFill>
                  <a:srgbClr val="C0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ea typeface="宋体" panose="02010600030101010101" pitchFamily="2" charset="-122"/>
              </a:rPr>
              <a:t>Varying densities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 dirty="0">
                <a:solidFill>
                  <a:srgbClr val="C00000"/>
                </a:solidFill>
                <a:ea typeface="宋体" panose="02010600030101010101" pitchFamily="2" charset="-122"/>
              </a:rPr>
              <a:t>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304701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479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>
            <p:extLst/>
          </p:nvPr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0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35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SimSun" panose="02010600030101010101" pitchFamily="2" charset="-122"/>
              </a:rPr>
              <a:t>1. Bagging - Aggregate Bootstrapping </a:t>
            </a:r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Given a standard training set </a:t>
            </a:r>
            <a:r>
              <a:rPr lang="en-US" altLang="zh-CN" i="1" dirty="0">
                <a:ea typeface="SimSun" panose="02010600030101010101" pitchFamily="2" charset="-122"/>
              </a:rPr>
              <a:t>D</a:t>
            </a:r>
            <a:r>
              <a:rPr lang="en-US" altLang="zh-CN" dirty="0">
                <a:ea typeface="SimSun" panose="02010600030101010101" pitchFamily="2" charset="-122"/>
              </a:rPr>
              <a:t> of size 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</a:p>
          <a:p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For 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= 1 .. M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Draw a sample of size </a:t>
            </a:r>
            <a:r>
              <a:rPr lang="en-US" altLang="zh-CN" i="1" dirty="0">
                <a:ea typeface="SimSun" panose="02010600030101010101" pitchFamily="2" charset="-122"/>
              </a:rPr>
              <a:t>n</a:t>
            </a:r>
            <a:r>
              <a:rPr lang="en-US" altLang="zh-CN" i="1" baseline="30000" dirty="0">
                <a:ea typeface="SimSun" panose="02010600030101010101" pitchFamily="2" charset="-122"/>
              </a:rPr>
              <a:t>*</a:t>
            </a:r>
            <a:r>
              <a:rPr lang="en-US" altLang="zh-CN" i="1" dirty="0">
                <a:ea typeface="SimSun" panose="02010600030101010101" pitchFamily="2" charset="-122"/>
              </a:rPr>
              <a:t>&lt;n</a:t>
            </a:r>
            <a:r>
              <a:rPr lang="en-US" altLang="zh-CN" dirty="0">
                <a:ea typeface="SimSun" panose="02010600030101010101" pitchFamily="2" charset="-122"/>
              </a:rPr>
              <a:t>  from </a:t>
            </a:r>
            <a:r>
              <a:rPr lang="en-US" altLang="zh-CN" i="1" dirty="0">
                <a:ea typeface="SimSun" panose="02010600030101010101" pitchFamily="2" charset="-122"/>
              </a:rPr>
              <a:t>D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uniformly and with replacement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Learn classifier 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i="1" baseline="-25000" dirty="0">
                <a:ea typeface="SimSun" panose="02010600030101010101" pitchFamily="2" charset="-122"/>
              </a:rPr>
              <a:t>i</a:t>
            </a:r>
            <a:endParaRPr lang="en-US" altLang="zh-CN" baseline="-25000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Final classifier is a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vote </a:t>
            </a:r>
            <a:r>
              <a:rPr lang="en-US" altLang="zh-CN" dirty="0">
                <a:ea typeface="SimSun" panose="02010600030101010101" pitchFamily="2" charset="-122"/>
              </a:rPr>
              <a:t>of 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i="1" baseline="-25000" dirty="0">
                <a:ea typeface="SimSun" panose="02010600030101010101" pitchFamily="2" charset="-122"/>
              </a:rPr>
              <a:t>1 </a:t>
            </a:r>
            <a:r>
              <a:rPr lang="en-US" altLang="zh-CN" dirty="0">
                <a:ea typeface="SimSun" panose="02010600030101010101" pitchFamily="2" charset="-122"/>
              </a:rPr>
              <a:t>.. </a:t>
            </a:r>
            <a:r>
              <a:rPr lang="en-US" altLang="zh-CN" i="1" dirty="0">
                <a:ea typeface="SimSun" panose="02010600030101010101" pitchFamily="2" charset="-122"/>
              </a:rPr>
              <a:t>C</a:t>
            </a:r>
            <a:r>
              <a:rPr lang="en-US" altLang="zh-CN" i="1" baseline="-25000" dirty="0">
                <a:ea typeface="SimSun" panose="02010600030101010101" pitchFamily="2" charset="-122"/>
              </a:rPr>
              <a:t>M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Increases classifier stability/reduces variance</a:t>
            </a:r>
          </a:p>
        </p:txBody>
      </p:sp>
    </p:spTree>
    <p:extLst>
      <p:ext uri="{BB962C8B-B14F-4D97-AF65-F5344CB8AC3E}">
        <p14:creationId xmlns:p14="http://schemas.microsoft.com/office/powerpoint/2010/main" val="395304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Random Forest</a:t>
            </a: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685800" y="1340768"/>
            <a:ext cx="8274496" cy="460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Ensemble consisting of a bagging of un-pruned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decision tree learners with a randomized selection of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features at each split. 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Grow many trees on datasets sampled from the original dataset with replacement (a bootstrap sample). </a:t>
            </a:r>
          </a:p>
          <a:p>
            <a:pPr marL="800100" lvl="1" indent="-342900" fontAlgn="base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Draw K bootstrap samples of a fixed size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Grow a DT, randomly sampling a few</a:t>
            </a:r>
            <a:r>
              <a:rPr lang="zh-CN" alt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attributes/dimensions to split on at each internal node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Average the predictions of the trees for a new query (or take majority vote)</a:t>
            </a:r>
          </a:p>
        </p:txBody>
      </p:sp>
    </p:spTree>
    <p:extLst>
      <p:ext uri="{BB962C8B-B14F-4D97-AF65-F5344CB8AC3E}">
        <p14:creationId xmlns:p14="http://schemas.microsoft.com/office/powerpoint/2010/main" val="243894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Comic Sans MS" panose="030F0702030302020204" pitchFamily="66" charset="0"/>
              </a:rPr>
              <a:t>2.Boosting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63216" y="1600200"/>
            <a:ext cx="7980784" cy="5257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2800" dirty="0"/>
          </a:p>
          <a:p>
            <a:pPr marL="457200" indent="-457200" eaLnBrk="1" hangingPunct="1">
              <a:buFont typeface="Wingdings" pitchFamily="2" charset="2"/>
              <a:buChar char="Ø"/>
            </a:pPr>
            <a:r>
              <a:rPr lang="en-US" altLang="zh-CN" sz="2800" dirty="0"/>
              <a:t>Train classifiers (e.g. decision trees) in a sequence.</a:t>
            </a:r>
          </a:p>
          <a:p>
            <a:pPr marL="457200" indent="-457200" eaLnBrk="1" hangingPunct="1">
              <a:buFont typeface="Wingdings" pitchFamily="2" charset="2"/>
              <a:buChar char="Ø"/>
            </a:pPr>
            <a:r>
              <a:rPr lang="en-US" altLang="zh-CN" sz="2800" dirty="0"/>
              <a:t>A new classifier should focus on those cases which were incorrectly classified in the last round.</a:t>
            </a:r>
          </a:p>
          <a:p>
            <a:pPr marL="457200" indent="-457200" eaLnBrk="1" hangingPunct="1">
              <a:buFont typeface="Wingdings" pitchFamily="2" charset="2"/>
              <a:buChar char="Ø"/>
            </a:pPr>
            <a:r>
              <a:rPr lang="en-US" altLang="zh-CN" sz="2800" dirty="0"/>
              <a:t>Combine the classifiers by letting them vote on the final prediction (like bagging).</a:t>
            </a:r>
          </a:p>
          <a:p>
            <a:pPr marL="457200" indent="-457200" eaLnBrk="1" hangingPunct="1">
              <a:buFont typeface="Wingdings" pitchFamily="2" charset="2"/>
              <a:buChar char="Ø"/>
            </a:pPr>
            <a:r>
              <a:rPr lang="en-US" altLang="zh-CN" sz="2800" dirty="0"/>
              <a:t>Each classifier is </a:t>
            </a:r>
            <a:r>
              <a:rPr lang="ja-JP" altLang="en-US" sz="2800" dirty="0"/>
              <a:t>“</a:t>
            </a:r>
            <a:r>
              <a:rPr lang="en-US" altLang="ja-JP" sz="2800" dirty="0"/>
              <a:t>weak</a:t>
            </a:r>
            <a:r>
              <a:rPr lang="ja-JP" altLang="en-US" sz="2800" dirty="0"/>
              <a:t>”</a:t>
            </a:r>
            <a:r>
              <a:rPr lang="en-US" altLang="ja-JP" sz="2800" dirty="0"/>
              <a:t> but the ensemble is </a:t>
            </a:r>
            <a:r>
              <a:rPr lang="ja-JP" altLang="en-US" sz="2800" dirty="0"/>
              <a:t>“</a:t>
            </a:r>
            <a:r>
              <a:rPr lang="en-US" altLang="ja-JP" sz="2800" dirty="0"/>
              <a:t>strong.</a:t>
            </a:r>
            <a:r>
              <a:rPr lang="ja-JP" altLang="en-US" sz="2800"/>
              <a:t>”</a:t>
            </a:r>
            <a:endParaRPr lang="en-US" altLang="ja-JP" sz="2800" dirty="0"/>
          </a:p>
          <a:p>
            <a:pPr marL="0" indent="0" eaLnBrk="1" hangingPunct="1"/>
            <a:endParaRPr lang="en-US" altLang="ja-JP" sz="2800" dirty="0"/>
          </a:p>
          <a:p>
            <a:pPr eaLnBrk="1" hangingPunct="1"/>
            <a:r>
              <a:rPr lang="en-US" altLang="zh-CN" sz="2800" dirty="0" err="1">
                <a:solidFill>
                  <a:srgbClr val="FF0000"/>
                </a:solidFill>
              </a:rPr>
              <a:t>AdaBoost</a:t>
            </a:r>
            <a:r>
              <a:rPr lang="en-US" altLang="zh-CN" sz="2800" dirty="0"/>
              <a:t> is a specific boosting method.</a:t>
            </a:r>
          </a:p>
        </p:txBody>
      </p:sp>
    </p:spTree>
    <p:extLst>
      <p:ext uri="{BB962C8B-B14F-4D97-AF65-F5344CB8AC3E}">
        <p14:creationId xmlns:p14="http://schemas.microsoft.com/office/powerpoint/2010/main" val="35167931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Boosting in a Picture</a:t>
            </a:r>
          </a:p>
        </p:txBody>
      </p:sp>
      <p:pic>
        <p:nvPicPr>
          <p:cNvPr id="43011" name="Picture 3" descr="Boosting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5302" r="37254" b="59091"/>
          <a:stretch>
            <a:fillRect/>
          </a:stretch>
        </p:blipFill>
        <p:spPr bwMode="auto">
          <a:xfrm>
            <a:off x="1066800" y="1485900"/>
            <a:ext cx="68580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1143000" y="2209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0" y="182880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training cases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 flipH="1">
            <a:off x="7162800" y="1905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7731125" y="1905000"/>
            <a:ext cx="1412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Correctly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classified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H="1">
            <a:off x="6477000" y="2895600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7296150" y="2971800"/>
            <a:ext cx="2057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This example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has a large weight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in this round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H="1">
            <a:off x="7467600" y="4724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7680325" y="4913313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This DT has 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a strong vote.</a:t>
            </a:r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1676400" y="1143000"/>
            <a:ext cx="180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boosting rounds</a:t>
            </a:r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3505200" y="1371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2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2F9E0E7A-EAA1-4950-A114-1E02E28D42F4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8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973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79400" y="404664"/>
            <a:ext cx="8280400" cy="68580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And in animation</a:t>
            </a:r>
          </a:p>
        </p:txBody>
      </p:sp>
      <p:pic>
        <p:nvPicPr>
          <p:cNvPr id="4403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76400"/>
            <a:ext cx="6248400" cy="3652838"/>
          </a:xfrm>
        </p:spPr>
      </p:pic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990600" y="54102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Original training set: equal weights to all training samples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838200" y="6096000"/>
            <a:ext cx="8001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26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1219200" y="6248400"/>
            <a:ext cx="7467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t>Taken from </a:t>
            </a:r>
            <a:r>
              <a:rPr lang="ja-JP" altLang="en-US" sz="1400">
                <a:latin typeface="Times New Roman" panose="02020603050405020304" pitchFamily="18" charset="0"/>
                <a:ea typeface="MS PGothic" panose="020B0600070205080204" pitchFamily="34" charset="-128"/>
              </a:rPr>
              <a:t>“</a:t>
            </a:r>
            <a:r>
              <a:rPr lang="en-US" altLang="ja-JP" sz="1400" b="1">
                <a:latin typeface="Times New Roman" panose="02020603050405020304" pitchFamily="18" charset="0"/>
                <a:ea typeface="MS PGothic" panose="020B0600070205080204" pitchFamily="34" charset="-128"/>
              </a:rPr>
              <a:t>A Tutorial on Boosting</a:t>
            </a:r>
            <a:r>
              <a:rPr lang="ja-JP" altLang="en-US" sz="1400" b="1">
                <a:latin typeface="Times New Roman" panose="02020603050405020304" pitchFamily="18" charset="0"/>
                <a:ea typeface="MS PGothic" panose="020B0600070205080204" pitchFamily="34" charset="-128"/>
              </a:rPr>
              <a:t>”</a:t>
            </a:r>
            <a:r>
              <a:rPr lang="en-US" altLang="ja-JP" sz="1400" b="1">
                <a:latin typeface="Times New Roman" panose="02020603050405020304" pitchFamily="18" charset="0"/>
                <a:ea typeface="MS PGothic" panose="020B0600070205080204" pitchFamily="34" charset="-128"/>
              </a:rPr>
              <a:t> by </a:t>
            </a:r>
            <a:r>
              <a:rPr lang="en-US" altLang="ja-JP" sz="1400">
                <a:latin typeface="Times New Roman" panose="02020603050405020304" pitchFamily="18" charset="0"/>
                <a:ea typeface="MS PGothic" panose="020B0600070205080204" pitchFamily="34" charset="-128"/>
              </a:rPr>
              <a:t>Yoav Freund and Rob Schapire</a:t>
            </a:r>
            <a:endParaRPr lang="en-US" altLang="zh-CN" sz="26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25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ue Diagonal">
  <a:themeElements>
    <a:clrScheme name="">
      <a:dk1>
        <a:srgbClr val="000000"/>
      </a:dk1>
      <a:lt1>
        <a:srgbClr val="FFFFFF"/>
      </a:lt1>
      <a:dk2>
        <a:srgbClr val="0066FF"/>
      </a:dk2>
      <a:lt2>
        <a:srgbClr val="B2B2B2"/>
      </a:lt2>
      <a:accent1>
        <a:srgbClr val="00CCCC"/>
      </a:accent1>
      <a:accent2>
        <a:srgbClr val="FF33CC"/>
      </a:accent2>
      <a:accent3>
        <a:srgbClr val="FFFFFF"/>
      </a:accent3>
      <a:accent4>
        <a:srgbClr val="000000"/>
      </a:accent4>
      <a:accent5>
        <a:srgbClr val="AAE2E2"/>
      </a:accent5>
      <a:accent6>
        <a:srgbClr val="E72DB9"/>
      </a:accent6>
      <a:hlink>
        <a:srgbClr val="000066"/>
      </a:hlink>
      <a:folHlink>
        <a:srgbClr val="000066"/>
      </a:folHlink>
    </a:clrScheme>
    <a:fontScheme name="Blue Diagona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e Diagonal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5">
        <a:dk1>
          <a:srgbClr val="000000"/>
        </a:dk1>
        <a:lt1>
          <a:srgbClr val="FFFFFF"/>
        </a:lt1>
        <a:dk2>
          <a:srgbClr val="0066FF"/>
        </a:dk2>
        <a:lt2>
          <a:srgbClr val="B2B2B2"/>
        </a:lt2>
        <a:accent1>
          <a:srgbClr val="00CCCC"/>
        </a:accent1>
        <a:accent2>
          <a:srgbClr val="FF33CC"/>
        </a:accent2>
        <a:accent3>
          <a:srgbClr val="FFFFFF"/>
        </a:accent3>
        <a:accent4>
          <a:srgbClr val="000000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ue Diagonal">
  <a:themeElements>
    <a:clrScheme name="">
      <a:dk1>
        <a:srgbClr val="000000"/>
      </a:dk1>
      <a:lt1>
        <a:srgbClr val="FFFFFF"/>
      </a:lt1>
      <a:dk2>
        <a:srgbClr val="0066FF"/>
      </a:dk2>
      <a:lt2>
        <a:srgbClr val="B2B2B2"/>
      </a:lt2>
      <a:accent1>
        <a:srgbClr val="00CCCC"/>
      </a:accent1>
      <a:accent2>
        <a:srgbClr val="FF33CC"/>
      </a:accent2>
      <a:accent3>
        <a:srgbClr val="FFFFFF"/>
      </a:accent3>
      <a:accent4>
        <a:srgbClr val="000000"/>
      </a:accent4>
      <a:accent5>
        <a:srgbClr val="AAE2E2"/>
      </a:accent5>
      <a:accent6>
        <a:srgbClr val="E72DB9"/>
      </a:accent6>
      <a:hlink>
        <a:srgbClr val="000066"/>
      </a:hlink>
      <a:folHlink>
        <a:srgbClr val="000066"/>
      </a:folHlink>
    </a:clrScheme>
    <a:fontScheme name="Blue Diagona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e Diagonal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5">
        <a:dk1>
          <a:srgbClr val="000000"/>
        </a:dk1>
        <a:lt1>
          <a:srgbClr val="FFFFFF"/>
        </a:lt1>
        <a:dk2>
          <a:srgbClr val="0066FF"/>
        </a:dk2>
        <a:lt2>
          <a:srgbClr val="B2B2B2"/>
        </a:lt2>
        <a:accent1>
          <a:srgbClr val="00CCCC"/>
        </a:accent1>
        <a:accent2>
          <a:srgbClr val="FF33CC"/>
        </a:accent2>
        <a:accent3>
          <a:srgbClr val="FFFFFF"/>
        </a:accent3>
        <a:accent4>
          <a:srgbClr val="000000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20872</TotalTime>
  <Words>1510</Words>
  <Application>Microsoft Office PowerPoint</Application>
  <PresentationFormat>全屏显示(4:3)</PresentationFormat>
  <Paragraphs>423</Paragraphs>
  <Slides>49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49</vt:i4>
      </vt:variant>
    </vt:vector>
  </HeadingPairs>
  <TitlesOfParts>
    <vt:vector size="78" baseType="lpstr">
      <vt:lpstr>Aparajita</vt:lpstr>
      <vt:lpstr>Monotype Sorts</vt:lpstr>
      <vt:lpstr>MS PGothic</vt:lpstr>
      <vt:lpstr>MS PGothic</vt:lpstr>
      <vt:lpstr>MS UI Gothic</vt:lpstr>
      <vt:lpstr>方正舒体</vt:lpstr>
      <vt:lpstr>楷体</vt:lpstr>
      <vt:lpstr>宋体</vt:lpstr>
      <vt:lpstr>宋体</vt:lpstr>
      <vt:lpstr>微软雅黑</vt:lpstr>
      <vt:lpstr>Arial</vt:lpstr>
      <vt:lpstr>Calibri</vt:lpstr>
      <vt:lpstr>Comic Sans MS</vt:lpstr>
      <vt:lpstr>Ebrima</vt:lpstr>
      <vt:lpstr>Symbol</vt:lpstr>
      <vt:lpstr>Tahoma</vt:lpstr>
      <vt:lpstr>Times New Roman</vt:lpstr>
      <vt:lpstr>Wingdings</vt:lpstr>
      <vt:lpstr>Office 主题</vt:lpstr>
      <vt:lpstr>2_Office 主题</vt:lpstr>
      <vt:lpstr>Default Design</vt:lpstr>
      <vt:lpstr>Blue Diagonal</vt:lpstr>
      <vt:lpstr>1_Blue Diagonal</vt:lpstr>
      <vt:lpstr>Bitmap Image</vt:lpstr>
      <vt:lpstr>Equation</vt:lpstr>
      <vt:lpstr>VISIO</vt:lpstr>
      <vt:lpstr>Visio</vt:lpstr>
      <vt:lpstr>MSPhotoEd.3</vt:lpstr>
      <vt:lpstr>Clip</vt:lpstr>
      <vt:lpstr>PowerPoint 演示文稿</vt:lpstr>
      <vt:lpstr>PowerPoint 演示文稿</vt:lpstr>
      <vt:lpstr>PowerPoint 演示文稿</vt:lpstr>
      <vt:lpstr>Rationale for Ensemble Learning</vt:lpstr>
      <vt:lpstr>1. Bagging - Aggregate Bootstrapping </vt:lpstr>
      <vt:lpstr>Random Forest</vt:lpstr>
      <vt:lpstr>2.Boosting</vt:lpstr>
      <vt:lpstr>Boosting in a Picture</vt:lpstr>
      <vt:lpstr>And in animation</vt:lpstr>
      <vt:lpstr>AdaBoost example</vt:lpstr>
      <vt:lpstr>AdaBoost example</vt:lpstr>
      <vt:lpstr>AdaBoost example</vt:lpstr>
      <vt:lpstr>AdaBoost example</vt:lpstr>
      <vt:lpstr>PowerPoint 演示文稿</vt:lpstr>
      <vt:lpstr>PowerPoint 演示文稿</vt:lpstr>
      <vt:lpstr>PowerPoint 演示文稿</vt:lpstr>
      <vt:lpstr>PowerPoint 演示文稿</vt:lpstr>
      <vt:lpstr>1. K-means Clustering</vt:lpstr>
      <vt:lpstr>Importance of Choosing Initial Centroids …</vt:lpstr>
      <vt:lpstr>Importance of Choosing Initial Centroids …</vt:lpstr>
      <vt:lpstr>Solutions to Initial Centroids Problem</vt:lpstr>
      <vt:lpstr>Evaluating K-means Clusters</vt:lpstr>
      <vt:lpstr>Limitations of K-means: Differing Sizes</vt:lpstr>
      <vt:lpstr>Limitations of K-means: Differing Density</vt:lpstr>
      <vt:lpstr>Limitations of K-means: Non-globular Shapes</vt:lpstr>
      <vt:lpstr>Overcoming K-means Limitations</vt:lpstr>
      <vt:lpstr>Overcoming K-means Limitations</vt:lpstr>
      <vt:lpstr>Overcoming K-means Limitations</vt:lpstr>
      <vt:lpstr>2. Hierarchical Clustering </vt:lpstr>
      <vt:lpstr>Strengths of Hierarchical Clustering</vt:lpstr>
      <vt:lpstr>Hierarchical Clustering</vt:lpstr>
      <vt:lpstr>Agglomerative Clustering Algorithm</vt:lpstr>
      <vt:lpstr>Starting Situation </vt:lpstr>
      <vt:lpstr>Intermediate Situation</vt:lpstr>
      <vt:lpstr>Intermediate Situation</vt:lpstr>
      <vt:lpstr>After Merging</vt:lpstr>
      <vt:lpstr>How to Define Inter-Cluster Similarity</vt:lpstr>
      <vt:lpstr>How to Define Inter-Cluster Similarity</vt:lpstr>
      <vt:lpstr>How to Define Inter-Cluster Similarity</vt:lpstr>
      <vt:lpstr>How to Define Inter-Cluster Similarity</vt:lpstr>
      <vt:lpstr>How to Define Inter-Cluster Similarity</vt:lpstr>
      <vt:lpstr>3. Density-Based Clustering Methods</vt:lpstr>
      <vt:lpstr>3. Density-based Clustering: DBSCAN</vt:lpstr>
      <vt:lpstr>DBSCAN: Core, Border, and Noise Points</vt:lpstr>
      <vt:lpstr>PowerPoint 演示文稿</vt:lpstr>
      <vt:lpstr>PowerPoint 演示文稿</vt:lpstr>
      <vt:lpstr>When DBSCAN Works Well</vt:lpstr>
      <vt:lpstr>When DBSCAN Does NOT Work Well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Junming</cp:lastModifiedBy>
  <cp:revision>923</cp:revision>
  <cp:lastPrinted>2017-05-02T13:35:55Z</cp:lastPrinted>
  <dcterms:created xsi:type="dcterms:W3CDTF">2015-10-30T04:49:06Z</dcterms:created>
  <dcterms:modified xsi:type="dcterms:W3CDTF">2022-03-02T00:50:14Z</dcterms:modified>
</cp:coreProperties>
</file>